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notesMasterIdLst>
    <p:notesMasterId r:id="rId4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8" Type="http://schemas.openxmlformats.org/officeDocument/2006/relationships/slideLayout" Target="../slideLayouts/slideLayout1.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6" Type="http://schemas.openxmlformats.org/officeDocument/2006/relationships/slideLayout" Target="../slideLayouts/slideLayout1.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4-1.png"/><Relationship Id="rId2" Type="http://schemas.openxmlformats.org/officeDocument/2006/relationships/image" Target="../media/image-24-2.pn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6-1.png"/><Relationship Id="rId2" Type="http://schemas.openxmlformats.org/officeDocument/2006/relationships/image" Target="../media/image-26-2.png"/><Relationship Id="rId4" Type="http://schemas.openxmlformats.org/officeDocument/2006/relationships/slideLayout" Target="../slideLayouts/slideLayout1.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5" Type="http://schemas.openxmlformats.org/officeDocument/2006/relationships/slideLayout" Target="../slideLayouts/slideLayout1.xml"/><Relationship Id="rId6"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8-1.png"/><Relationship Id="rId2" Type="http://schemas.openxmlformats.org/officeDocument/2006/relationships/image" Target="../media/image-28-2.pn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6" Type="http://schemas.openxmlformats.org/officeDocument/2006/relationships/slideLayout" Target="../slideLayouts/slideLayout1.xml"/><Relationship Id="rId7"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0-1.png"/><Relationship Id="rId2" Type="http://schemas.openxmlformats.org/officeDocument/2006/relationships/image" Target="../media/image-30-2.png"/><Relationship Id="rId4" Type="http://schemas.openxmlformats.org/officeDocument/2006/relationships/slideLayout" Target="../slideLayouts/slideLayout1.xml"/><Relationship Id="rId5"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5" Type="http://schemas.openxmlformats.org/officeDocument/2006/relationships/slideLayout" Target="../slideLayouts/slideLayout1.xml"/><Relationship Id="rId6"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2-1.png"/><Relationship Id="rId2" Type="http://schemas.openxmlformats.org/officeDocument/2006/relationships/image" Target="../media/image-32-2.png"/><Relationship Id="rId4" Type="http://schemas.openxmlformats.org/officeDocument/2006/relationships/slideLayout" Target="../slideLayouts/slideLayout1.xml"/><Relationship Id="rId5"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5" Type="http://schemas.openxmlformats.org/officeDocument/2006/relationships/slideLayout" Target="../slideLayouts/slideLayout1.xml"/><Relationship Id="rId6"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4-1.png"/><Relationship Id="rId2" Type="http://schemas.openxmlformats.org/officeDocument/2006/relationships/image" Target="../media/image-34-2.png"/><Relationship Id="rId4" Type="http://schemas.openxmlformats.org/officeDocument/2006/relationships/slideLayout" Target="../slideLayouts/slideLayout1.xml"/><Relationship Id="rId5"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5-1.png"/><Relationship Id="rId2" Type="http://schemas.openxmlformats.org/officeDocument/2006/relationships/image" Target="../media/image-35-2.png"/><Relationship Id="rId4" Type="http://schemas.openxmlformats.org/officeDocument/2006/relationships/slideLayout" Target="../slideLayouts/slideLayout1.xml"/><Relationship Id="rId5"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5" Type="http://schemas.openxmlformats.org/officeDocument/2006/relationships/slideLayout" Target="../slideLayouts/slideLayout1.xml"/><Relationship Id="rId6"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7-1.png"/><Relationship Id="rId2" Type="http://schemas.openxmlformats.org/officeDocument/2006/relationships/image" Target="../media/image-37-2.png"/><Relationship Id="rId4" Type="http://schemas.openxmlformats.org/officeDocument/2006/relationships/slideLayout" Target="../slideLayouts/slideLayout1.xml"/><Relationship Id="rId5"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5" Type="http://schemas.openxmlformats.org/officeDocument/2006/relationships/slideLayout" Target="../slideLayouts/slideLayout1.xml"/><Relationship Id="rId6"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9-1.png"/><Relationship Id="rId2" Type="http://schemas.openxmlformats.org/officeDocument/2006/relationships/image" Target="../media/image-39-2.png"/><Relationship Id="rId4" Type="http://schemas.openxmlformats.org/officeDocument/2006/relationships/slideLayout" Target="../slideLayouts/slideLayout1.xml"/><Relationship Id="rId5"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5" Type="http://schemas.openxmlformats.org/officeDocument/2006/relationships/slideLayout" Target="../slideLayouts/slideLayout1.xml"/><Relationship Id="rId6"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1.png"/><Relationship Id="rId2" Type="http://schemas.openxmlformats.org/officeDocument/2006/relationships/image" Target="../media/image-41-2.png"/><Relationship Id="rId4" Type="http://schemas.openxmlformats.org/officeDocument/2006/relationships/slideLayout" Target="../slideLayouts/slideLayout1.xml"/><Relationship Id="rId5"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5" Type="http://schemas.openxmlformats.org/officeDocument/2006/relationships/slideLayout" Target="../slideLayouts/slideLayout1.xml"/><Relationship Id="rId6"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3-1.png"/><Relationship Id="rId2" Type="http://schemas.openxmlformats.org/officeDocument/2006/relationships/image" Target="../media/image-43-2.png"/><Relationship Id="rId4" Type="http://schemas.openxmlformats.org/officeDocument/2006/relationships/slideLayout" Target="../slideLayouts/slideLayout1.xml"/><Relationship Id="rId5"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hyperlink" Target="https://www.nitrc.org/frs/?group_id=383" TargetMode="External"/><Relationship Id="rId3" Type="http://schemas.openxmlformats.org/officeDocument/2006/relationships/hyperlink" Target="http://nilearn.github.io/user_guide.html" TargetMode="External"/><Relationship Id="rId4" Type="http://schemas.openxmlformats.org/officeDocument/2006/relationships/hyperlink" Target="http://fcon_1000.projects.nitrc.org/indi/adhd200/" TargetMode="External"/><Relationship Id="rId5" Type="http://schemas.openxmlformats.org/officeDocument/2006/relationships/hyperlink" Target="https://www.humanconnectome.org/study/hcp-young-adult/document/extensively-processed-fmri-data-documentation" TargetMode="External"/><Relationship Id="rId7" Type="http://schemas.openxmlformats.org/officeDocument/2006/relationships/hyperlink" Target="https://gamma.app" TargetMode="External"/><Relationship Id="rId1" Type="http://schemas.openxmlformats.org/officeDocument/2006/relationships/image" Target="../media/image-44-1.png"/><Relationship Id="rId6" Type="http://schemas.openxmlformats.org/officeDocument/2006/relationships/image" Target="../media/image-44-2.png"/><Relationship Id="rId8" Type="http://schemas.openxmlformats.org/officeDocument/2006/relationships/slideLayout" Target="../slideLayouts/slideLayout1.xml"/><Relationship Id="rId9"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5-1.png"/><Relationship Id="rId2" Type="http://schemas.openxmlformats.org/officeDocument/2006/relationships/image" Target="../media/image-45-2.png"/><Relationship Id="rId4" Type="http://schemas.openxmlformats.org/officeDocument/2006/relationships/slideLayout" Target="../slideLayouts/slideLayout1.xml"/><Relationship Id="rId5"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677472"/>
            <a:ext cx="7991237" cy="958215"/>
          </a:xfrm>
          <a:prstGeom prst="rect">
            <a:avLst/>
          </a:prstGeom>
          <a:noFill/>
          <a:ln/>
        </p:spPr>
        <p:txBody>
          <a:bodyPr wrap="none" rtlCol="0" anchor="t"/>
          <a:lstStyle/>
          <a:p>
            <a:pPr indent="0" marL="0">
              <a:lnSpc>
                <a:spcPts val="7545"/>
              </a:lnSpc>
              <a:buNone/>
            </a:pPr>
            <a:r>
              <a:rPr lang="en-US" sz="6036" b="1" spc="-181" kern="0" dirty="0">
                <a:solidFill>
                  <a:srgbClr val="000000"/>
                </a:solidFill>
                <a:latin typeface="Inter" pitchFamily="34" charset="0"/>
                <a:ea typeface="Inter" pitchFamily="34" charset="-122"/>
                <a:cs typeface="Inter" pitchFamily="34" charset="-120"/>
              </a:rPr>
              <a:t>           B.TECH PROJECT</a:t>
            </a:r>
            <a:endParaRPr lang="en-US" sz="6036" dirty="0"/>
          </a:p>
        </p:txBody>
      </p:sp>
      <p:sp>
        <p:nvSpPr>
          <p:cNvPr id="7" name="Text 4"/>
          <p:cNvSpPr/>
          <p:nvPr/>
        </p:nvSpPr>
        <p:spPr>
          <a:xfrm>
            <a:off x="2037993" y="2968943"/>
            <a:ext cx="10554414" cy="284321"/>
          </a:xfrm>
          <a:prstGeom prst="rect">
            <a:avLst/>
          </a:prstGeom>
          <a:noFill/>
          <a:ln/>
        </p:spPr>
        <p:txBody>
          <a:bodyPr wrap="none" rtlCol="0" anchor="t"/>
          <a:lstStyle/>
          <a:p>
            <a:pPr indent="0" marL="0">
              <a:lnSpc>
                <a:spcPts val="2239"/>
              </a:lnSpc>
              <a:buNone/>
            </a:pPr>
            <a:r>
              <a:rPr lang="en-US" sz="1400" b="1" spc="-35" kern="0" dirty="0">
                <a:solidFill>
                  <a:srgbClr val="272525"/>
                </a:solidFill>
                <a:latin typeface="Inter" pitchFamily="34" charset="0"/>
                <a:ea typeface="Inter" pitchFamily="34" charset="-122"/>
                <a:cs typeface="Inter" pitchFamily="34" charset="-120"/>
              </a:rPr>
              <a:t>   </a:t>
            </a:r>
            <a:endParaRPr lang="en-US" sz="1400" dirty="0"/>
          </a:p>
        </p:txBody>
      </p:sp>
      <p:sp>
        <p:nvSpPr>
          <p:cNvPr id="8" name="Text 5"/>
          <p:cNvSpPr/>
          <p:nvPr/>
        </p:nvSpPr>
        <p:spPr>
          <a:xfrm>
            <a:off x="2037993" y="3703082"/>
            <a:ext cx="5782866" cy="444341"/>
          </a:xfrm>
          <a:prstGeom prst="rect">
            <a:avLst/>
          </a:prstGeom>
          <a:noFill/>
          <a:ln/>
        </p:spPr>
        <p:txBody>
          <a:bodyPr wrap="non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Team Members              </a:t>
            </a:r>
            <a:endParaRPr lang="en-US" sz="2187" dirty="0"/>
          </a:p>
        </p:txBody>
      </p:sp>
      <p:sp>
        <p:nvSpPr>
          <p:cNvPr id="9" name="Text 6"/>
          <p:cNvSpPr/>
          <p:nvPr/>
        </p:nvSpPr>
        <p:spPr>
          <a:xfrm>
            <a:off x="2482334" y="4347329"/>
            <a:ext cx="5338524" cy="444341"/>
          </a:xfrm>
          <a:prstGeom prst="rect">
            <a:avLst/>
          </a:prstGeom>
          <a:noFill/>
          <a:ln/>
        </p:spPr>
        <p:txBody>
          <a:bodyPr wrap="none" rtlCol="0" anchor="t"/>
          <a:lstStyle/>
          <a:p>
            <a:pPr algn="l" marL="342900" indent="-342900">
              <a:lnSpc>
                <a:spcPts val="3499"/>
              </a:lnSpc>
              <a:buSzPct val="100000"/>
              <a:buFont typeface="+mj-lt"/>
              <a:buAutoNum type="arabicPeriod" startAt="1"/>
            </a:pPr>
            <a:r>
              <a:rPr lang="en-US" sz="2187" b="1" spc="-35" kern="0" dirty="0">
                <a:solidFill>
                  <a:srgbClr val="272525"/>
                </a:solidFill>
                <a:latin typeface="Inter" pitchFamily="34" charset="0"/>
                <a:ea typeface="Inter" pitchFamily="34" charset="-122"/>
                <a:cs typeface="Inter" pitchFamily="34" charset="-120"/>
              </a:rPr>
              <a:t>Mupparaju Hema varun - 21UEC064</a:t>
            </a:r>
            <a:endParaRPr lang="en-US" sz="2187" dirty="0"/>
          </a:p>
        </p:txBody>
      </p:sp>
      <p:sp>
        <p:nvSpPr>
          <p:cNvPr id="10" name="Text 7"/>
          <p:cNvSpPr/>
          <p:nvPr/>
        </p:nvSpPr>
        <p:spPr>
          <a:xfrm>
            <a:off x="2482334" y="4880491"/>
            <a:ext cx="5338524" cy="444341"/>
          </a:xfrm>
          <a:prstGeom prst="rect">
            <a:avLst/>
          </a:prstGeom>
          <a:noFill/>
          <a:ln/>
        </p:spPr>
        <p:txBody>
          <a:bodyPr wrap="none" rtlCol="0" anchor="t"/>
          <a:lstStyle/>
          <a:p>
            <a:pPr algn="l" marL="342900" indent="-342900">
              <a:lnSpc>
                <a:spcPts val="3499"/>
              </a:lnSpc>
              <a:buSzPct val="100000"/>
              <a:buFont typeface="+mj-lt"/>
              <a:buAutoNum type="arabicPeriod" startAt="2"/>
            </a:pPr>
            <a:r>
              <a:rPr lang="en-US" sz="2187" b="1" spc="-35" kern="0" dirty="0">
                <a:solidFill>
                  <a:srgbClr val="272525"/>
                </a:solidFill>
                <a:latin typeface="Inter" pitchFamily="34" charset="0"/>
                <a:ea typeface="Inter" pitchFamily="34" charset="-122"/>
                <a:cs typeface="Inter" pitchFamily="34" charset="-120"/>
              </a:rPr>
              <a:t>Mallasani Harikrishna.    - 21UCS121</a:t>
            </a:r>
            <a:endParaRPr lang="en-US" sz="2187" dirty="0"/>
          </a:p>
        </p:txBody>
      </p:sp>
      <p:sp>
        <p:nvSpPr>
          <p:cNvPr id="11" name="Text 8"/>
          <p:cNvSpPr/>
          <p:nvPr/>
        </p:nvSpPr>
        <p:spPr>
          <a:xfrm>
            <a:off x="2482334" y="5413653"/>
            <a:ext cx="5338524" cy="444341"/>
          </a:xfrm>
          <a:prstGeom prst="rect">
            <a:avLst/>
          </a:prstGeom>
          <a:noFill/>
          <a:ln/>
        </p:spPr>
        <p:txBody>
          <a:bodyPr wrap="none" rtlCol="0" anchor="t"/>
          <a:lstStyle/>
          <a:p>
            <a:pPr algn="l" marL="342900" indent="-342900">
              <a:lnSpc>
                <a:spcPts val="3499"/>
              </a:lnSpc>
              <a:buSzPct val="100000"/>
              <a:buFont typeface="+mj-lt"/>
              <a:buAutoNum type="arabicPeriod" startAt="3"/>
            </a:pPr>
            <a:r>
              <a:rPr lang="en-US" sz="2187" b="1" spc="-35" kern="0" dirty="0">
                <a:solidFill>
                  <a:srgbClr val="272525"/>
                </a:solidFill>
                <a:latin typeface="Inter" pitchFamily="34" charset="0"/>
                <a:ea typeface="Inter" pitchFamily="34" charset="-122"/>
                <a:cs typeface="Inter" pitchFamily="34" charset="-120"/>
              </a:rPr>
              <a:t>Makkena Bharath Kumar - 21UCC061</a:t>
            </a:r>
            <a:endParaRPr lang="en-US" sz="2187" dirty="0"/>
          </a:p>
        </p:txBody>
      </p:sp>
      <p:sp>
        <p:nvSpPr>
          <p:cNvPr id="12" name="Text 9"/>
          <p:cNvSpPr/>
          <p:nvPr/>
        </p:nvSpPr>
        <p:spPr>
          <a:xfrm>
            <a:off x="8370451" y="3703082"/>
            <a:ext cx="4229457" cy="444341"/>
          </a:xfrm>
          <a:prstGeom prst="rect">
            <a:avLst/>
          </a:prstGeom>
          <a:noFill/>
          <a:ln/>
        </p:spPr>
        <p:txBody>
          <a:bodyPr wrap="non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Supervised By</a:t>
            </a:r>
            <a:endParaRPr lang="en-US" sz="2187" dirty="0"/>
          </a:p>
        </p:txBody>
      </p:sp>
      <p:sp>
        <p:nvSpPr>
          <p:cNvPr id="13" name="Text 10"/>
          <p:cNvSpPr/>
          <p:nvPr/>
        </p:nvSpPr>
        <p:spPr>
          <a:xfrm>
            <a:off x="8814792" y="4347329"/>
            <a:ext cx="3785116" cy="444341"/>
          </a:xfrm>
          <a:prstGeom prst="rect">
            <a:avLst/>
          </a:prstGeom>
          <a:noFill/>
          <a:ln/>
        </p:spPr>
        <p:txBody>
          <a:bodyPr wrap="none" rtlCol="0" anchor="t"/>
          <a:lstStyle/>
          <a:p>
            <a:pPr algn="l" marL="342900" indent="-342900">
              <a:lnSpc>
                <a:spcPts val="3499"/>
              </a:lnSpc>
              <a:buSzPct val="100000"/>
              <a:buFont typeface="+mj-lt"/>
              <a:buAutoNum type="arabicPeriod" startAt="1"/>
            </a:pPr>
            <a:r>
              <a:rPr lang="en-US" sz="2187" b="1" spc="-35" kern="0" dirty="0">
                <a:solidFill>
                  <a:srgbClr val="272525"/>
                </a:solidFill>
                <a:latin typeface="Inter" pitchFamily="34" charset="0"/>
                <a:ea typeface="Inter" pitchFamily="34" charset="-122"/>
                <a:cs typeface="Inter" pitchFamily="34" charset="-120"/>
              </a:rPr>
              <a:t>Mr. Vikas Bajpai</a:t>
            </a:r>
            <a:endParaRPr lang="en-US" sz="2187" dirty="0"/>
          </a:p>
        </p:txBody>
      </p:sp>
      <p:sp>
        <p:nvSpPr>
          <p:cNvPr id="14" name="Text 11"/>
          <p:cNvSpPr/>
          <p:nvPr/>
        </p:nvSpPr>
        <p:spPr>
          <a:xfrm>
            <a:off x="8814792" y="4880491"/>
            <a:ext cx="3785116" cy="444341"/>
          </a:xfrm>
          <a:prstGeom prst="rect">
            <a:avLst/>
          </a:prstGeom>
          <a:noFill/>
          <a:ln/>
        </p:spPr>
        <p:txBody>
          <a:bodyPr wrap="none" rtlCol="0" anchor="t"/>
          <a:lstStyle/>
          <a:p>
            <a:pPr algn="l" marL="342900" indent="-342900">
              <a:lnSpc>
                <a:spcPts val="3499"/>
              </a:lnSpc>
              <a:buSzPct val="100000"/>
              <a:buFont typeface="+mj-lt"/>
              <a:buAutoNum type="arabicPeriod" startAt="2"/>
            </a:pPr>
            <a:r>
              <a:rPr lang="en-US" sz="2187" b="1" spc="-35" kern="0" dirty="0">
                <a:solidFill>
                  <a:srgbClr val="272525"/>
                </a:solidFill>
                <a:latin typeface="Inter" pitchFamily="34" charset="0"/>
                <a:ea typeface="Inter" pitchFamily="34" charset="-122"/>
                <a:cs typeface="Inter" pitchFamily="34" charset="-120"/>
              </a:rPr>
              <a:t>Dr. Abhishek Sharma</a:t>
            </a:r>
            <a:endParaRPr lang="en-US" sz="2187" dirty="0"/>
          </a:p>
        </p:txBody>
      </p:sp>
      <p:sp>
        <p:nvSpPr>
          <p:cNvPr id="15" name="Text 12"/>
          <p:cNvSpPr/>
          <p:nvPr/>
        </p:nvSpPr>
        <p:spPr>
          <a:xfrm>
            <a:off x="2037993" y="6196727"/>
            <a:ext cx="10554414" cy="355402"/>
          </a:xfrm>
          <a:prstGeom prst="rect">
            <a:avLst/>
          </a:prstGeom>
          <a:noFill/>
          <a:ln/>
        </p:spPr>
        <p:txBody>
          <a:bodyPr wrap="none" rtlCol="0" anchor="t"/>
          <a:lstStyle/>
          <a:p>
            <a:pPr indent="0" marL="0">
              <a:lnSpc>
                <a:spcPts val="2799"/>
              </a:lnSpc>
              <a:buNone/>
            </a:pPr>
            <a:endParaRPr lang="en-US" sz="1750"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324213"/>
            <a:ext cx="5804892"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Visualizing a 4D Image</a:t>
            </a:r>
            <a:endParaRPr lang="en-US" sz="4374" dirty="0"/>
          </a:p>
        </p:txBody>
      </p:sp>
      <p:sp>
        <p:nvSpPr>
          <p:cNvPr id="7" name="Text 4"/>
          <p:cNvSpPr/>
          <p:nvPr/>
        </p:nvSpPr>
        <p:spPr>
          <a:xfrm>
            <a:off x="2037993" y="2551748"/>
            <a:ext cx="500622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 When we have a 4D image, we can think of it as a series of 3D volumes.</a:t>
            </a:r>
            <a:endParaRPr lang="en-US" sz="1750" dirty="0"/>
          </a:p>
        </p:txBody>
      </p:sp>
      <p:sp>
        <p:nvSpPr>
          <p:cNvPr id="8" name="Text 5"/>
          <p:cNvSpPr/>
          <p:nvPr/>
        </p:nvSpPr>
        <p:spPr>
          <a:xfrm>
            <a:off x="2037993" y="3462457"/>
            <a:ext cx="500622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 The first 3 dimensions in this represents space(or axes as in x, y, z) whereas 4th is time.</a:t>
            </a:r>
            <a:endParaRPr lang="en-US" sz="1750" dirty="0"/>
          </a:p>
        </p:txBody>
      </p:sp>
      <p:sp>
        <p:nvSpPr>
          <p:cNvPr id="9" name="Text 6"/>
          <p:cNvSpPr/>
          <p:nvPr/>
        </p:nvSpPr>
        <p:spPr>
          <a:xfrm>
            <a:off x="2037993" y="4373166"/>
            <a:ext cx="500622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 If we fix values for these first three axes, you have given me a coordinate in the first three axes of the array which is called a “Voxel”.</a:t>
            </a:r>
            <a:endParaRPr lang="en-US" sz="1750" dirty="0"/>
          </a:p>
        </p:txBody>
      </p:sp>
      <p:sp>
        <p:nvSpPr>
          <p:cNvPr id="10" name="Text 7"/>
          <p:cNvSpPr/>
          <p:nvPr/>
        </p:nvSpPr>
        <p:spPr>
          <a:xfrm>
            <a:off x="2037993" y="5639276"/>
            <a:ext cx="500622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 For example, we fix values for the first three axes like this: (30, 32, 25) in an example image of one subject.</a:t>
            </a:r>
            <a:endParaRPr lang="en-US" sz="1750" dirty="0"/>
          </a:p>
        </p:txBody>
      </p:sp>
      <p:pic>
        <p:nvPicPr>
          <p:cNvPr id="11" name="Image 1" descr="preencoded.png">    </p:cNvPr>
          <p:cNvPicPr>
            <a:picLocks noChangeAspect="1"/>
          </p:cNvPicPr>
          <p:nvPr/>
        </p:nvPicPr>
        <p:blipFill>
          <a:blip r:embed="rId2"/>
          <a:stretch>
            <a:fillRect/>
          </a:stretch>
        </p:blipFill>
        <p:spPr>
          <a:xfrm>
            <a:off x="7593806" y="2601754"/>
            <a:ext cx="5006221" cy="2404348"/>
          </a:xfrm>
          <a:prstGeom prst="rect">
            <a:avLst/>
          </a:prstGeom>
        </p:spPr>
      </p:pic>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839748"/>
            <a:ext cx="6911578"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What is voxel Time-series?</a:t>
            </a:r>
            <a:endParaRPr lang="en-US" sz="4374" dirty="0"/>
          </a:p>
        </p:txBody>
      </p:sp>
      <p:pic>
        <p:nvPicPr>
          <p:cNvPr id="7" name="Image 1" descr="preencoded.png">    </p:cNvPr>
          <p:cNvPicPr>
            <a:picLocks noChangeAspect="1"/>
          </p:cNvPicPr>
          <p:nvPr/>
        </p:nvPicPr>
        <p:blipFill>
          <a:blip r:embed="rId2"/>
          <a:stretch>
            <a:fillRect/>
          </a:stretch>
        </p:blipFill>
        <p:spPr>
          <a:xfrm>
            <a:off x="2037993" y="2117288"/>
            <a:ext cx="5006221" cy="4384000"/>
          </a:xfrm>
          <a:prstGeom prst="rect">
            <a:avLst/>
          </a:prstGeom>
        </p:spPr>
      </p:pic>
      <p:sp>
        <p:nvSpPr>
          <p:cNvPr id="8" name="Text 4"/>
          <p:cNvSpPr/>
          <p:nvPr/>
        </p:nvSpPr>
        <p:spPr>
          <a:xfrm>
            <a:off x="2037993" y="6751201"/>
            <a:ext cx="3332917" cy="416481"/>
          </a:xfrm>
          <a:prstGeom prst="rect">
            <a:avLst/>
          </a:prstGeom>
          <a:noFill/>
          <a:ln/>
        </p:spPr>
        <p:txBody>
          <a:bodyPr wrap="none" rtlCol="0" anchor="t"/>
          <a:lstStyle/>
          <a:p>
            <a:pPr indent="0" marL="0">
              <a:lnSpc>
                <a:spcPts val="3281"/>
              </a:lnSpc>
              <a:buNone/>
            </a:pPr>
            <a:endParaRPr lang="en-US" sz="2624" dirty="0"/>
          </a:p>
        </p:txBody>
      </p:sp>
      <p:pic>
        <p:nvPicPr>
          <p:cNvPr id="9" name="Image 2" descr="preencoded.png">    </p:cNvPr>
          <p:cNvPicPr>
            <a:picLocks noChangeAspect="1"/>
          </p:cNvPicPr>
          <p:nvPr/>
        </p:nvPicPr>
        <p:blipFill>
          <a:blip r:embed="rId3"/>
          <a:stretch>
            <a:fillRect/>
          </a:stretch>
        </p:blipFill>
        <p:spPr>
          <a:xfrm>
            <a:off x="7593806" y="2117288"/>
            <a:ext cx="5006221" cy="4068366"/>
          </a:xfrm>
          <a:prstGeom prst="rect">
            <a:avLst/>
          </a:prstGeom>
        </p:spPr>
      </p:pic>
      <p:sp>
        <p:nvSpPr>
          <p:cNvPr id="10" name="Text 5"/>
          <p:cNvSpPr/>
          <p:nvPr/>
        </p:nvSpPr>
        <p:spPr>
          <a:xfrm>
            <a:off x="7593806" y="6435566"/>
            <a:ext cx="3332917" cy="416481"/>
          </a:xfrm>
          <a:prstGeom prst="rect">
            <a:avLst/>
          </a:prstGeom>
          <a:noFill/>
          <a:ln/>
        </p:spPr>
        <p:txBody>
          <a:bodyPr wrap="none" rtlCol="0" anchor="t"/>
          <a:lstStyle/>
          <a:p>
            <a:pPr indent="0" marL="0">
              <a:lnSpc>
                <a:spcPts val="3281"/>
              </a:lnSpc>
              <a:buNone/>
            </a:pPr>
            <a:endParaRPr lang="en-US" sz="2624"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154668"/>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DATA PROCESSING STEPS FOR FEATURE SELECTION</a:t>
            </a:r>
            <a:endParaRPr lang="en-US" sz="4374" dirty="0"/>
          </a:p>
        </p:txBody>
      </p:sp>
      <p:sp>
        <p:nvSpPr>
          <p:cNvPr id="7" name="Text 4"/>
          <p:cNvSpPr/>
          <p:nvPr/>
        </p:nvSpPr>
        <p:spPr>
          <a:xfrm>
            <a:off x="2037993" y="3076575"/>
            <a:ext cx="5006221"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 Nilearn method CanICA to perform ICA(Independent Component Analysis)</a:t>
            </a:r>
            <a:endParaRPr lang="en-US" sz="1750" dirty="0"/>
          </a:p>
        </p:txBody>
      </p:sp>
      <p:sp>
        <p:nvSpPr>
          <p:cNvPr id="8" name="Text 5"/>
          <p:cNvSpPr/>
          <p:nvPr/>
        </p:nvSpPr>
        <p:spPr>
          <a:xfrm>
            <a:off x="2037993" y="3987284"/>
            <a:ext cx="500622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 Extracting time-series for ROIs and measuring functional connectivity</a:t>
            </a:r>
            <a:endParaRPr lang="en-US" sz="1750" dirty="0"/>
          </a:p>
        </p:txBody>
      </p:sp>
      <p:sp>
        <p:nvSpPr>
          <p:cNvPr id="9" name="Text 6"/>
          <p:cNvSpPr/>
          <p:nvPr/>
        </p:nvSpPr>
        <p:spPr>
          <a:xfrm>
            <a:off x="2037993" y="4897993"/>
            <a:ext cx="5006221"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 Functional connectivity shows how brain regions connect with one another and make up functional networks.</a:t>
            </a:r>
            <a:endParaRPr lang="en-US" sz="1750" dirty="0"/>
          </a:p>
        </p:txBody>
      </p:sp>
      <p:sp>
        <p:nvSpPr>
          <p:cNvPr id="10" name="Text 7"/>
          <p:cNvSpPr/>
          <p:nvPr/>
        </p:nvSpPr>
        <p:spPr>
          <a:xfrm>
            <a:off x="2037993" y="6164104"/>
            <a:ext cx="500622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 Obtaining functional connectivity in the form of correlation matrices.</a:t>
            </a:r>
            <a:endParaRPr lang="en-US" sz="1750" dirty="0"/>
          </a:p>
        </p:txBody>
      </p:sp>
      <p:pic>
        <p:nvPicPr>
          <p:cNvPr id="11" name="Image 1" descr="preencoded.png">    </p:cNvPr>
          <p:cNvPicPr>
            <a:picLocks noChangeAspect="1"/>
          </p:cNvPicPr>
          <p:nvPr/>
        </p:nvPicPr>
        <p:blipFill>
          <a:blip r:embed="rId2"/>
          <a:stretch>
            <a:fillRect/>
          </a:stretch>
        </p:blipFill>
        <p:spPr>
          <a:xfrm>
            <a:off x="7593806" y="3126581"/>
            <a:ext cx="5006221" cy="2276356"/>
          </a:xfrm>
          <a:prstGeom prst="rect">
            <a:avLst/>
          </a:prstGeom>
        </p:spPr>
      </p:pic>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312670"/>
            <a:ext cx="1021330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Independent Component Analysis (ICA)</a:t>
            </a:r>
            <a:endParaRPr lang="en-US" sz="4374" dirty="0"/>
          </a:p>
        </p:txBody>
      </p:sp>
      <p:sp>
        <p:nvSpPr>
          <p:cNvPr id="7" name="Text 4"/>
          <p:cNvSpPr/>
          <p:nvPr/>
        </p:nvSpPr>
        <p:spPr>
          <a:xfrm>
            <a:off x="2393394" y="3340298"/>
            <a:ext cx="10199013"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In this step, we use the built-in canICA function present in the Nilearn library to find out independent networks present in the brain map.</a:t>
            </a:r>
            <a:endParaRPr lang="en-US" sz="1750" dirty="0"/>
          </a:p>
        </p:txBody>
      </p:sp>
      <p:sp>
        <p:nvSpPr>
          <p:cNvPr id="8" name="Text 5"/>
          <p:cNvSpPr/>
          <p:nvPr/>
        </p:nvSpPr>
        <p:spPr>
          <a:xfrm>
            <a:off x="2393394" y="4228743"/>
            <a:ext cx="10199013"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Tasks in our day-to-day lives involve different actions that require different parts of the brain to perform.</a:t>
            </a:r>
            <a:endParaRPr lang="en-US" sz="1750" dirty="0"/>
          </a:p>
        </p:txBody>
      </p:sp>
      <p:sp>
        <p:nvSpPr>
          <p:cNvPr id="9" name="Text 6"/>
          <p:cNvSpPr/>
          <p:nvPr/>
        </p:nvSpPr>
        <p:spPr>
          <a:xfrm>
            <a:off x="2393394" y="5117187"/>
            <a:ext cx="10199013"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So, we need to identify those different regions in the brain that contribute towards the different actions which contribute to our daily lives.</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2815"/>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32815"/>
          </a:xfrm>
          <a:prstGeom prst="rect">
            <a:avLst/>
          </a:prstGeom>
        </p:spPr>
      </p:pic>
      <p:sp>
        <p:nvSpPr>
          <p:cNvPr id="5" name="Shape 2"/>
          <p:cNvSpPr/>
          <p:nvPr/>
        </p:nvSpPr>
        <p:spPr>
          <a:xfrm>
            <a:off x="0" y="0"/>
            <a:ext cx="14630400" cy="8232815"/>
          </a:xfrm>
          <a:prstGeom prst="rect">
            <a:avLst/>
          </a:prstGeom>
          <a:solidFill>
            <a:srgbClr val="FFFFFF">
              <a:alpha val="85000"/>
            </a:srgbClr>
          </a:solidFill>
          <a:ln/>
        </p:spPr>
      </p:sp>
      <p:sp>
        <p:nvSpPr>
          <p:cNvPr id="6" name="Text 3"/>
          <p:cNvSpPr/>
          <p:nvPr/>
        </p:nvSpPr>
        <p:spPr>
          <a:xfrm>
            <a:off x="2166699" y="596027"/>
            <a:ext cx="9854327" cy="677466"/>
          </a:xfrm>
          <a:prstGeom prst="rect">
            <a:avLst/>
          </a:prstGeom>
          <a:noFill/>
          <a:ln/>
        </p:spPr>
        <p:txBody>
          <a:bodyPr wrap="none" rtlCol="0" anchor="t"/>
          <a:lstStyle/>
          <a:p>
            <a:pPr indent="0" marL="0">
              <a:lnSpc>
                <a:spcPts val="5334"/>
              </a:lnSpc>
              <a:buNone/>
            </a:pPr>
            <a:r>
              <a:rPr lang="en-US" sz="4267" b="1" spc="-128" kern="0" dirty="0">
                <a:solidFill>
                  <a:srgbClr val="000000"/>
                </a:solidFill>
                <a:latin typeface="Inter" pitchFamily="34" charset="0"/>
                <a:ea typeface="Inter" pitchFamily="34" charset="-122"/>
                <a:cs typeface="Inter" pitchFamily="34" charset="-120"/>
              </a:rPr>
              <a:t>Independent Component Analysis(ICA)</a:t>
            </a:r>
            <a:endParaRPr lang="en-US" sz="4267" dirty="0"/>
          </a:p>
        </p:txBody>
      </p:sp>
      <p:pic>
        <p:nvPicPr>
          <p:cNvPr id="7" name="Image 1" descr="preencoded.png">    </p:cNvPr>
          <p:cNvPicPr>
            <a:picLocks noChangeAspect="1"/>
          </p:cNvPicPr>
          <p:nvPr/>
        </p:nvPicPr>
        <p:blipFill>
          <a:blip r:embed="rId2"/>
          <a:stretch>
            <a:fillRect/>
          </a:stretch>
        </p:blipFill>
        <p:spPr>
          <a:xfrm>
            <a:off x="2166699" y="1842492"/>
            <a:ext cx="4884063" cy="2409468"/>
          </a:xfrm>
          <a:prstGeom prst="rect">
            <a:avLst/>
          </a:prstGeom>
        </p:spPr>
      </p:pic>
      <p:pic>
        <p:nvPicPr>
          <p:cNvPr id="8" name="Image 2" descr="preencoded.png">    </p:cNvPr>
          <p:cNvPicPr>
            <a:picLocks noChangeAspect="1"/>
          </p:cNvPicPr>
          <p:nvPr/>
        </p:nvPicPr>
        <p:blipFill>
          <a:blip r:embed="rId3"/>
          <a:stretch>
            <a:fillRect/>
          </a:stretch>
        </p:blipFill>
        <p:spPr>
          <a:xfrm>
            <a:off x="7587258" y="1842492"/>
            <a:ext cx="4884063" cy="2409468"/>
          </a:xfrm>
          <a:prstGeom prst="rect">
            <a:avLst/>
          </a:prstGeom>
        </p:spPr>
      </p:pic>
      <p:pic>
        <p:nvPicPr>
          <p:cNvPr id="9" name="Image 3" descr="preencoded.png">    </p:cNvPr>
          <p:cNvPicPr>
            <a:picLocks noChangeAspect="1"/>
          </p:cNvPicPr>
          <p:nvPr/>
        </p:nvPicPr>
        <p:blipFill>
          <a:blip r:embed="rId4"/>
          <a:stretch>
            <a:fillRect/>
          </a:stretch>
        </p:blipFill>
        <p:spPr>
          <a:xfrm>
            <a:off x="2166699" y="4983480"/>
            <a:ext cx="4884063" cy="2409468"/>
          </a:xfrm>
          <a:prstGeom prst="rect">
            <a:avLst/>
          </a:prstGeom>
        </p:spPr>
      </p:pic>
      <p:pic>
        <p:nvPicPr>
          <p:cNvPr id="10" name="Image 4" descr="preencoded.png">    </p:cNvPr>
          <p:cNvPicPr>
            <a:picLocks noChangeAspect="1"/>
          </p:cNvPicPr>
          <p:nvPr/>
        </p:nvPicPr>
        <p:blipFill>
          <a:blip r:embed="rId5"/>
          <a:stretch>
            <a:fillRect/>
          </a:stretch>
        </p:blipFill>
        <p:spPr>
          <a:xfrm>
            <a:off x="7587258" y="4983480"/>
            <a:ext cx="4884063" cy="2409468"/>
          </a:xfrm>
          <a:prstGeom prst="rect">
            <a:avLst/>
          </a:prstGeom>
        </p:spPr>
      </p:pic>
      <p:pic>
        <p:nvPicPr>
          <p:cNvPr id="11"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031796"/>
            <a:ext cx="1021330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Independent Component Analysis (ICA)</a:t>
            </a:r>
            <a:endParaRPr lang="en-US" sz="4374" dirty="0"/>
          </a:p>
        </p:txBody>
      </p:sp>
      <p:pic>
        <p:nvPicPr>
          <p:cNvPr id="7" name="Image 1" descr="preencoded.png">    </p:cNvPr>
          <p:cNvPicPr>
            <a:picLocks noChangeAspect="1"/>
          </p:cNvPicPr>
          <p:nvPr/>
        </p:nvPicPr>
        <p:blipFill>
          <a:blip r:embed="rId2"/>
          <a:stretch>
            <a:fillRect/>
          </a:stretch>
        </p:blipFill>
        <p:spPr>
          <a:xfrm>
            <a:off x="2037993" y="2059424"/>
            <a:ext cx="9443442" cy="5138261"/>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824508"/>
            <a:ext cx="6086951"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Functional Connectivity</a:t>
            </a:r>
            <a:endParaRPr lang="en-US" sz="4374" dirty="0"/>
          </a:p>
        </p:txBody>
      </p:sp>
      <p:pic>
        <p:nvPicPr>
          <p:cNvPr id="7" name="Image 1" descr="preencoded.png">    </p:cNvPr>
          <p:cNvPicPr>
            <a:picLocks noChangeAspect="1"/>
          </p:cNvPicPr>
          <p:nvPr/>
        </p:nvPicPr>
        <p:blipFill>
          <a:blip r:embed="rId2"/>
          <a:stretch>
            <a:fillRect/>
          </a:stretch>
        </p:blipFill>
        <p:spPr>
          <a:xfrm>
            <a:off x="2037993" y="2102048"/>
            <a:ext cx="5006221" cy="4142303"/>
          </a:xfrm>
          <a:prstGeom prst="rect">
            <a:avLst/>
          </a:prstGeom>
        </p:spPr>
      </p:pic>
      <p:sp>
        <p:nvSpPr>
          <p:cNvPr id="8" name="Text 4"/>
          <p:cNvSpPr/>
          <p:nvPr/>
        </p:nvSpPr>
        <p:spPr>
          <a:xfrm>
            <a:off x="2037993" y="6494264"/>
            <a:ext cx="5006221" cy="710803"/>
          </a:xfrm>
          <a:prstGeom prst="rect">
            <a:avLst/>
          </a:prstGeom>
          <a:noFill/>
          <a:ln/>
        </p:spPr>
        <p:txBody>
          <a:bodyPr wrap="square" rtlCol="0" anchor="t"/>
          <a:lstStyle/>
          <a:p>
            <a:pPr indent="0" marL="0">
              <a:lnSpc>
                <a:spcPts val="2799"/>
              </a:lnSpc>
              <a:buNone/>
            </a:pPr>
            <a:r>
              <a:rPr lang="en-US" sz="1750" b="1" spc="-35" kern="0" dirty="0">
                <a:solidFill>
                  <a:srgbClr val="272525"/>
                </a:solidFill>
                <a:latin typeface="Inter" pitchFamily="34" charset="0"/>
                <a:ea typeface="Inter" pitchFamily="34" charset="-122"/>
                <a:cs typeface="Inter" pitchFamily="34" charset="-120"/>
              </a:rPr>
              <a:t>Correlation matrix for functional connectivity - ADHD</a:t>
            </a:r>
            <a:endParaRPr lang="en-US" sz="1750" dirty="0"/>
          </a:p>
        </p:txBody>
      </p:sp>
      <p:pic>
        <p:nvPicPr>
          <p:cNvPr id="9" name="Image 2" descr="preencoded.png">    </p:cNvPr>
          <p:cNvPicPr>
            <a:picLocks noChangeAspect="1"/>
          </p:cNvPicPr>
          <p:nvPr/>
        </p:nvPicPr>
        <p:blipFill>
          <a:blip r:embed="rId3"/>
          <a:stretch>
            <a:fillRect/>
          </a:stretch>
        </p:blipFill>
        <p:spPr>
          <a:xfrm>
            <a:off x="7593806" y="2102048"/>
            <a:ext cx="5006221" cy="3972282"/>
          </a:xfrm>
          <a:prstGeom prst="rect">
            <a:avLst/>
          </a:prstGeom>
        </p:spPr>
      </p:pic>
      <p:sp>
        <p:nvSpPr>
          <p:cNvPr id="10" name="Text 5"/>
          <p:cNvSpPr/>
          <p:nvPr/>
        </p:nvSpPr>
        <p:spPr>
          <a:xfrm>
            <a:off x="7593806" y="6324243"/>
            <a:ext cx="5006221" cy="710803"/>
          </a:xfrm>
          <a:prstGeom prst="rect">
            <a:avLst/>
          </a:prstGeom>
          <a:noFill/>
          <a:ln/>
        </p:spPr>
        <p:txBody>
          <a:bodyPr wrap="square" rtlCol="0" anchor="t"/>
          <a:lstStyle/>
          <a:p>
            <a:pPr indent="0" marL="0">
              <a:lnSpc>
                <a:spcPts val="2799"/>
              </a:lnSpc>
              <a:buNone/>
            </a:pPr>
            <a:r>
              <a:rPr lang="en-US" sz="1750" b="1" spc="-35" kern="0" dirty="0">
                <a:solidFill>
                  <a:srgbClr val="272525"/>
                </a:solidFill>
                <a:latin typeface="Inter" pitchFamily="34" charset="0"/>
                <a:ea typeface="Inter" pitchFamily="34" charset="-122"/>
                <a:cs typeface="Inter" pitchFamily="34" charset="-120"/>
              </a:rPr>
              <a:t>Mean correlation matrix for functional connectivity - ADHD</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868924"/>
            <a:ext cx="8874204"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Functional Connectivity Over Brain</a:t>
            </a:r>
            <a:endParaRPr lang="en-US" sz="4374" dirty="0"/>
          </a:p>
        </p:txBody>
      </p:sp>
      <p:sp>
        <p:nvSpPr>
          <p:cNvPr id="7" name="Text 4"/>
          <p:cNvSpPr/>
          <p:nvPr/>
        </p:nvSpPr>
        <p:spPr>
          <a:xfrm>
            <a:off x="2037993" y="3096458"/>
            <a:ext cx="500622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correlation between regions specified using canICA method for ADHD subjects.</a:t>
            </a:r>
            <a:endParaRPr lang="en-US" sz="1750" dirty="0"/>
          </a:p>
        </p:txBody>
      </p:sp>
      <p:pic>
        <p:nvPicPr>
          <p:cNvPr id="8" name="Image 1" descr="preencoded.png">    </p:cNvPr>
          <p:cNvPicPr>
            <a:picLocks noChangeAspect="1"/>
          </p:cNvPicPr>
          <p:nvPr/>
        </p:nvPicPr>
        <p:blipFill>
          <a:blip r:embed="rId2"/>
          <a:stretch>
            <a:fillRect/>
          </a:stretch>
        </p:blipFill>
        <p:spPr>
          <a:xfrm>
            <a:off x="2037993" y="4057174"/>
            <a:ext cx="5006221" cy="2053471"/>
          </a:xfrm>
          <a:prstGeom prst="rect">
            <a:avLst/>
          </a:prstGeom>
        </p:spPr>
      </p:pic>
      <p:sp>
        <p:nvSpPr>
          <p:cNvPr id="9" name="Text 5"/>
          <p:cNvSpPr/>
          <p:nvPr/>
        </p:nvSpPr>
        <p:spPr>
          <a:xfrm>
            <a:off x="7593806" y="3096458"/>
            <a:ext cx="5006221"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correlation between regions specified using canICA method for non ADHD subjects</a:t>
            </a:r>
            <a:endParaRPr lang="en-US" sz="1750" dirty="0"/>
          </a:p>
        </p:txBody>
      </p:sp>
      <p:pic>
        <p:nvPicPr>
          <p:cNvPr id="10" name="Image 2" descr="preencoded.png">    </p:cNvPr>
          <p:cNvPicPr>
            <a:picLocks noChangeAspect="1"/>
          </p:cNvPicPr>
          <p:nvPr/>
        </p:nvPicPr>
        <p:blipFill>
          <a:blip r:embed="rId3"/>
          <a:stretch>
            <a:fillRect/>
          </a:stretch>
        </p:blipFill>
        <p:spPr>
          <a:xfrm>
            <a:off x="7593806" y="4057174"/>
            <a:ext cx="5006221" cy="2035373"/>
          </a:xfrm>
          <a:prstGeom prst="rect">
            <a:avLst/>
          </a:prstGeom>
        </p:spPr>
      </p:pic>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365409"/>
            <a:ext cx="4443889" cy="555427"/>
          </a:xfrm>
          <a:prstGeom prst="rect">
            <a:avLst/>
          </a:prstGeom>
          <a:noFill/>
          <a:ln/>
        </p:spPr>
        <p:txBody>
          <a:bodyPr wrap="none" rtlCol="0" anchor="t"/>
          <a:lstStyle/>
          <a:p>
            <a:pPr indent="0" marL="0">
              <a:lnSpc>
                <a:spcPts val="4374"/>
              </a:lnSpc>
              <a:buNone/>
            </a:pPr>
            <a:r>
              <a:rPr lang="en-US" sz="3499" b="1" spc="-105" kern="0" dirty="0">
                <a:solidFill>
                  <a:srgbClr val="000000"/>
                </a:solidFill>
                <a:latin typeface="Inter" pitchFamily="34" charset="0"/>
                <a:ea typeface="Inter" pitchFamily="34" charset="-122"/>
                <a:cs typeface="Inter" pitchFamily="34" charset="-120"/>
              </a:rPr>
              <a:t>LSTM MODEL</a:t>
            </a:r>
            <a:endParaRPr lang="en-US" sz="3499" dirty="0"/>
          </a:p>
        </p:txBody>
      </p:sp>
      <p:sp>
        <p:nvSpPr>
          <p:cNvPr id="7" name="Text 4"/>
          <p:cNvSpPr/>
          <p:nvPr/>
        </p:nvSpPr>
        <p:spPr>
          <a:xfrm>
            <a:off x="2037993" y="2170747"/>
            <a:ext cx="10554414" cy="2221706"/>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Long short-term memory (LSTM) models provide some benefits in learning fMRI data. The main reason is that, unlike most machine learning or deep learning methods, they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manage to keep the contextual information of the inputs — thus incorporate details from previous parts of the input sequence while processing a current one</a:t>
            </a:r>
            <a:endParaRPr lang="en-US" sz="2187" dirty="0"/>
          </a:p>
        </p:txBody>
      </p:sp>
      <p:sp>
        <p:nvSpPr>
          <p:cNvPr id="8" name="Text 5"/>
          <p:cNvSpPr/>
          <p:nvPr/>
        </p:nvSpPr>
        <p:spPr>
          <a:xfrm>
            <a:off x="2037993" y="4642366"/>
            <a:ext cx="10554414" cy="2221706"/>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There are cases where LSTMs are not the best choice; being contextual could lead to an over-interpretation of the data. In addition,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LSTMs could take longer to run than a simple NN and they might have far more parameters to tune</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It is important to consider various options and finding the most suitable model from the relevant scenario</a:t>
            </a:r>
            <a:endParaRPr lang="en-US" sz="2187"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306955" y="580549"/>
            <a:ext cx="5271849" cy="659011"/>
          </a:xfrm>
          <a:prstGeom prst="rect">
            <a:avLst/>
          </a:prstGeom>
          <a:noFill/>
          <a:ln/>
        </p:spPr>
        <p:txBody>
          <a:bodyPr wrap="none" rtlCol="0" anchor="t"/>
          <a:lstStyle/>
          <a:p>
            <a:pPr indent="0" marL="0">
              <a:lnSpc>
                <a:spcPts val="5189"/>
              </a:lnSpc>
              <a:buNone/>
            </a:pPr>
            <a:r>
              <a:rPr lang="en-US" sz="4151" b="1" spc="-125" kern="0" dirty="0">
                <a:solidFill>
                  <a:srgbClr val="000000"/>
                </a:solidFill>
                <a:latin typeface="Inter" pitchFamily="34" charset="0"/>
                <a:ea typeface="Inter" pitchFamily="34" charset="-122"/>
                <a:cs typeface="Inter" pitchFamily="34" charset="-120"/>
              </a:rPr>
              <a:t>WHY LSTM ?</a:t>
            </a:r>
            <a:endParaRPr lang="en-US" sz="4151" dirty="0"/>
          </a:p>
        </p:txBody>
      </p:sp>
      <p:sp>
        <p:nvSpPr>
          <p:cNvPr id="7" name="Text 4"/>
          <p:cNvSpPr/>
          <p:nvPr/>
        </p:nvSpPr>
        <p:spPr>
          <a:xfrm>
            <a:off x="2728674" y="1555790"/>
            <a:ext cx="9594771" cy="421719"/>
          </a:xfrm>
          <a:prstGeom prst="rect">
            <a:avLst/>
          </a:prstGeom>
          <a:noFill/>
          <a:ln/>
        </p:spPr>
        <p:txBody>
          <a:bodyPr wrap="none" rtlCol="0" anchor="t"/>
          <a:lstStyle/>
          <a:p>
            <a:pPr algn="l" marL="342900" indent="-342900">
              <a:lnSpc>
                <a:spcPts val="3321"/>
              </a:lnSpc>
              <a:buSzPct val="100000"/>
              <a:buFont typeface="+mj-lt"/>
              <a:buAutoNum type="arabicPeriod" startAt="1"/>
            </a:pPr>
            <a:r>
              <a:rPr lang="en-US" sz="2076" spc="-33" kern="0" dirty="0">
                <a:solidFill>
                  <a:srgbClr val="272525"/>
                </a:solidFill>
                <a:latin typeface="Inter" pitchFamily="34" charset="0"/>
                <a:ea typeface="Inter" pitchFamily="34" charset="-122"/>
                <a:cs typeface="Inter" pitchFamily="34" charset="-120"/>
              </a:rPr>
              <a:t>The ability of LSTMs in analyzing fMRIs due to their contextual nature.</a:t>
            </a:r>
            <a:endParaRPr lang="en-US" sz="2076" dirty="0"/>
          </a:p>
        </p:txBody>
      </p:sp>
      <p:sp>
        <p:nvSpPr>
          <p:cNvPr id="8" name="Text 5"/>
          <p:cNvSpPr/>
          <p:nvPr/>
        </p:nvSpPr>
        <p:spPr>
          <a:xfrm>
            <a:off x="2728674" y="2061805"/>
            <a:ext cx="9594771" cy="1265158"/>
          </a:xfrm>
          <a:prstGeom prst="rect">
            <a:avLst/>
          </a:prstGeom>
          <a:noFill/>
          <a:ln/>
        </p:spPr>
        <p:txBody>
          <a:bodyPr wrap="square" rtlCol="0" anchor="t"/>
          <a:lstStyle/>
          <a:p>
            <a:pPr algn="l" marL="342900" indent="-342900">
              <a:lnSpc>
                <a:spcPts val="3321"/>
              </a:lnSpc>
              <a:buSzPct val="100000"/>
              <a:buFont typeface="+mj-lt"/>
              <a:buAutoNum type="arabicPeriod" startAt="2"/>
            </a:pPr>
            <a:r>
              <a:rPr lang="en-US" sz="2076" spc="-33" kern="0" dirty="0">
                <a:solidFill>
                  <a:srgbClr val="272525"/>
                </a:solidFill>
                <a:latin typeface="Inter" pitchFamily="34" charset="0"/>
                <a:ea typeface="Inter" pitchFamily="34" charset="-122"/>
                <a:cs typeface="Inter" pitchFamily="34" charset="-120"/>
              </a:rPr>
              <a:t>fMRI data represents dynamic brain activity over time, thus using LSTMs enables taking advantage of the temporal information (that otherwise would have been lost) when analyzing functional connectivity</a:t>
            </a:r>
            <a:endParaRPr lang="en-US" sz="2076" dirty="0"/>
          </a:p>
        </p:txBody>
      </p:sp>
      <p:pic>
        <p:nvPicPr>
          <p:cNvPr id="9" name="Image 1" descr="preencoded.png">    </p:cNvPr>
          <p:cNvPicPr>
            <a:picLocks noChangeAspect="1"/>
          </p:cNvPicPr>
          <p:nvPr/>
        </p:nvPicPr>
        <p:blipFill>
          <a:blip r:embed="rId2"/>
          <a:stretch>
            <a:fillRect/>
          </a:stretch>
        </p:blipFill>
        <p:spPr>
          <a:xfrm>
            <a:off x="3630811" y="3564136"/>
            <a:ext cx="7368778" cy="4084796"/>
          </a:xfrm>
          <a:prstGeom prst="rect">
            <a:avLst/>
          </a:prstGeom>
        </p:spPr>
      </p:pic>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677478"/>
            <a:ext cx="10554414" cy="2874645"/>
          </a:xfrm>
          <a:prstGeom prst="rect">
            <a:avLst/>
          </a:prstGeom>
          <a:noFill/>
          <a:ln/>
        </p:spPr>
        <p:txBody>
          <a:bodyPr wrap="square" rtlCol="0" anchor="t"/>
          <a:lstStyle/>
          <a:p>
            <a:pPr indent="0" marL="0">
              <a:lnSpc>
                <a:spcPts val="7545"/>
              </a:lnSpc>
              <a:buNone/>
            </a:pPr>
            <a:r>
              <a:rPr lang="en-US" sz="6036" b="1" spc="-181" kern="0" dirty="0">
                <a:solidFill>
                  <a:srgbClr val="000000"/>
                </a:solidFill>
                <a:latin typeface="Inter" pitchFamily="34" charset="0"/>
                <a:ea typeface="Inter" pitchFamily="34" charset="-122"/>
                <a:cs typeface="Inter" pitchFamily="34" charset="-120"/>
              </a:rPr>
              <a:t>Attention deficit hyperactivity disorder (ADHD) Detection Using Deep Learning</a:t>
            </a:r>
            <a:endParaRPr lang="en-US" sz="6036"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4005"/>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34005"/>
          </a:xfrm>
          <a:prstGeom prst="rect">
            <a:avLst/>
          </a:prstGeom>
        </p:spPr>
      </p:pic>
      <p:sp>
        <p:nvSpPr>
          <p:cNvPr id="5" name="Shape 2"/>
          <p:cNvSpPr/>
          <p:nvPr/>
        </p:nvSpPr>
        <p:spPr>
          <a:xfrm>
            <a:off x="0" y="0"/>
            <a:ext cx="14630400" cy="8234005"/>
          </a:xfrm>
          <a:prstGeom prst="rect">
            <a:avLst/>
          </a:prstGeom>
          <a:solidFill>
            <a:srgbClr val="FFFFFF">
              <a:alpha val="85000"/>
            </a:srgbClr>
          </a:solidFill>
          <a:ln/>
        </p:spPr>
      </p:sp>
      <p:sp>
        <p:nvSpPr>
          <p:cNvPr id="6" name="Text 3"/>
          <p:cNvSpPr/>
          <p:nvPr/>
        </p:nvSpPr>
        <p:spPr>
          <a:xfrm>
            <a:off x="2893576" y="511969"/>
            <a:ext cx="3723323" cy="465296"/>
          </a:xfrm>
          <a:prstGeom prst="rect">
            <a:avLst/>
          </a:prstGeom>
          <a:noFill/>
          <a:ln/>
        </p:spPr>
        <p:txBody>
          <a:bodyPr wrap="none" rtlCol="0" anchor="t"/>
          <a:lstStyle/>
          <a:p>
            <a:pPr indent="0" marL="0">
              <a:lnSpc>
                <a:spcPts val="3665"/>
              </a:lnSpc>
              <a:buNone/>
            </a:pPr>
            <a:r>
              <a:rPr lang="en-US" sz="2932" b="1" spc="-88" kern="0" dirty="0">
                <a:solidFill>
                  <a:srgbClr val="000000"/>
                </a:solidFill>
                <a:latin typeface="Inter" pitchFamily="34" charset="0"/>
                <a:ea typeface="Inter" pitchFamily="34" charset="-122"/>
                <a:cs typeface="Inter" pitchFamily="34" charset="-120"/>
              </a:rPr>
              <a:t>ISSUES WITH LSTM</a:t>
            </a:r>
            <a:endParaRPr lang="en-US" sz="2932" dirty="0"/>
          </a:p>
        </p:txBody>
      </p:sp>
      <p:sp>
        <p:nvSpPr>
          <p:cNvPr id="7" name="Text 4"/>
          <p:cNvSpPr/>
          <p:nvPr/>
        </p:nvSpPr>
        <p:spPr>
          <a:xfrm>
            <a:off x="2893576" y="1186696"/>
            <a:ext cx="8843129" cy="744855"/>
          </a:xfrm>
          <a:prstGeom prst="rect">
            <a:avLst/>
          </a:prstGeom>
          <a:noFill/>
          <a:ln/>
        </p:spPr>
        <p:txBody>
          <a:bodyPr wrap="square" rtlCol="0" anchor="t"/>
          <a:lstStyle/>
          <a:p>
            <a:pPr indent="0" marL="0">
              <a:lnSpc>
                <a:spcPts val="2932"/>
              </a:lnSpc>
              <a:buNone/>
            </a:pPr>
            <a:r>
              <a:rPr lang="en-US" sz="1832" spc="-29" kern="0" dirty="0">
                <a:solidFill>
                  <a:srgbClr val="272525"/>
                </a:solidFill>
                <a:latin typeface="Inter" pitchFamily="34" charset="0"/>
                <a:ea typeface="Inter" pitchFamily="34" charset="-122"/>
                <a:cs typeface="Inter" pitchFamily="34" charset="-120"/>
              </a:rPr>
              <a:t>An issue with LSTMs is that they can </a:t>
            </a:r>
            <a:pPr indent="0" marL="0">
              <a:lnSpc>
                <a:spcPts val="2932"/>
              </a:lnSpc>
              <a:buNone/>
            </a:pPr>
            <a:r>
              <a:rPr lang="en-US" sz="1832" b="1" spc="-29" kern="0" dirty="0">
                <a:solidFill>
                  <a:srgbClr val="272525"/>
                </a:solidFill>
                <a:latin typeface="Inter" pitchFamily="34" charset="0"/>
                <a:ea typeface="Inter" pitchFamily="34" charset="-122"/>
                <a:cs typeface="Inter" pitchFamily="34" charset="-120"/>
              </a:rPr>
              <a:t>easily overfit training data, reducing their predictive capacity</a:t>
            </a:r>
            <a:endParaRPr lang="en-US" sz="1832" dirty="0"/>
          </a:p>
        </p:txBody>
      </p:sp>
      <p:sp>
        <p:nvSpPr>
          <p:cNvPr id="8" name="Text 5"/>
          <p:cNvSpPr/>
          <p:nvPr/>
        </p:nvSpPr>
        <p:spPr>
          <a:xfrm>
            <a:off x="2893576" y="2210753"/>
            <a:ext cx="3723323" cy="465296"/>
          </a:xfrm>
          <a:prstGeom prst="rect">
            <a:avLst/>
          </a:prstGeom>
          <a:noFill/>
          <a:ln/>
        </p:spPr>
        <p:txBody>
          <a:bodyPr wrap="none" rtlCol="0" anchor="t"/>
          <a:lstStyle/>
          <a:p>
            <a:pPr indent="0" marL="0">
              <a:lnSpc>
                <a:spcPts val="3665"/>
              </a:lnSpc>
              <a:buNone/>
            </a:pPr>
            <a:r>
              <a:rPr lang="en-US" sz="2932" b="1" spc="-88" kern="0" dirty="0">
                <a:solidFill>
                  <a:srgbClr val="000000"/>
                </a:solidFill>
                <a:latin typeface="Inter" pitchFamily="34" charset="0"/>
                <a:ea typeface="Inter" pitchFamily="34" charset="-122"/>
                <a:cs typeface="Inter" pitchFamily="34" charset="-120"/>
              </a:rPr>
              <a:t>SOLUTIONS</a:t>
            </a:r>
            <a:endParaRPr lang="en-US" sz="2932" dirty="0"/>
          </a:p>
        </p:txBody>
      </p:sp>
      <p:sp>
        <p:nvSpPr>
          <p:cNvPr id="9" name="Text 6"/>
          <p:cNvSpPr/>
          <p:nvPr/>
        </p:nvSpPr>
        <p:spPr>
          <a:xfrm>
            <a:off x="3265765" y="2955250"/>
            <a:ext cx="8470940" cy="744855"/>
          </a:xfrm>
          <a:prstGeom prst="rect">
            <a:avLst/>
          </a:prstGeom>
          <a:noFill/>
          <a:ln/>
        </p:spPr>
        <p:txBody>
          <a:bodyPr wrap="square" rtlCol="0" anchor="t"/>
          <a:lstStyle/>
          <a:p>
            <a:pPr algn="l" marL="342900" indent="-342900">
              <a:lnSpc>
                <a:spcPts val="2932"/>
              </a:lnSpc>
              <a:buSzPct val="100000"/>
              <a:buChar char="•"/>
            </a:pPr>
            <a:r>
              <a:rPr lang="en-US" sz="1832" spc="-29" kern="0" dirty="0">
                <a:solidFill>
                  <a:srgbClr val="272525"/>
                </a:solidFill>
                <a:latin typeface="Inter" pitchFamily="34" charset="0"/>
                <a:ea typeface="Inter" pitchFamily="34" charset="-122"/>
                <a:cs typeface="Inter" pitchFamily="34" charset="-120"/>
              </a:rPr>
              <a:t>A solution to this problem is via </a:t>
            </a:r>
            <a:pPr algn="l" indent="0" marL="0">
              <a:lnSpc>
                <a:spcPts val="2932"/>
              </a:lnSpc>
              <a:buNone/>
            </a:pPr>
            <a:r>
              <a:rPr lang="en-US" sz="1832" b="1" spc="-29" kern="0" dirty="0">
                <a:solidFill>
                  <a:srgbClr val="272525"/>
                </a:solidFill>
                <a:latin typeface="Inter" pitchFamily="34" charset="0"/>
                <a:ea typeface="Inter" pitchFamily="34" charset="-122"/>
                <a:cs typeface="Inter" pitchFamily="34" charset="-120"/>
              </a:rPr>
              <a:t>regularization</a:t>
            </a:r>
            <a:pPr algn="l" indent="0" marL="0">
              <a:lnSpc>
                <a:spcPts val="2932"/>
              </a:lnSpc>
              <a:buNone/>
            </a:pPr>
            <a:r>
              <a:rPr lang="en-US" sz="1832" spc="-29" kern="0" dirty="0">
                <a:solidFill>
                  <a:srgbClr val="272525"/>
                </a:solidFill>
                <a:latin typeface="Inter" pitchFamily="34" charset="0"/>
                <a:ea typeface="Inter" pitchFamily="34" charset="-122"/>
                <a:cs typeface="Inter" pitchFamily="34" charset="-120"/>
              </a:rPr>
              <a:t>, which hinders the model’s overfitting tendency.</a:t>
            </a:r>
            <a:endParaRPr lang="en-US" sz="1832" dirty="0"/>
          </a:p>
        </p:txBody>
      </p:sp>
      <p:sp>
        <p:nvSpPr>
          <p:cNvPr id="10" name="Text 7"/>
          <p:cNvSpPr/>
          <p:nvPr/>
        </p:nvSpPr>
        <p:spPr>
          <a:xfrm>
            <a:off x="3265765" y="3774519"/>
            <a:ext cx="8470940" cy="744855"/>
          </a:xfrm>
          <a:prstGeom prst="rect">
            <a:avLst/>
          </a:prstGeom>
          <a:noFill/>
          <a:ln/>
        </p:spPr>
        <p:txBody>
          <a:bodyPr wrap="square" rtlCol="0" anchor="t"/>
          <a:lstStyle/>
          <a:p>
            <a:pPr algn="l" marL="342900" indent="-342900">
              <a:lnSpc>
                <a:spcPts val="2932"/>
              </a:lnSpc>
              <a:buSzPct val="100000"/>
              <a:buChar char="•"/>
            </a:pPr>
            <a:r>
              <a:rPr lang="en-US" sz="1832" spc="-29" kern="0" dirty="0">
                <a:solidFill>
                  <a:srgbClr val="272525"/>
                </a:solidFill>
                <a:latin typeface="Inter" pitchFamily="34" charset="0"/>
                <a:ea typeface="Inter" pitchFamily="34" charset="-122"/>
                <a:cs typeface="Inter" pitchFamily="34" charset="-120"/>
              </a:rPr>
              <a:t>A conventional regularization in LSTM networks is the </a:t>
            </a:r>
            <a:pPr algn="l" indent="0" marL="0">
              <a:lnSpc>
                <a:spcPts val="2932"/>
              </a:lnSpc>
              <a:buNone/>
            </a:pPr>
            <a:r>
              <a:rPr lang="en-US" sz="1832" b="1" spc="-29" kern="0" dirty="0">
                <a:solidFill>
                  <a:srgbClr val="272525"/>
                </a:solidFill>
                <a:latin typeface="Inter" pitchFamily="34" charset="0"/>
                <a:ea typeface="Inter" pitchFamily="34" charset="-122"/>
                <a:cs typeface="Inter" pitchFamily="34" charset="-120"/>
              </a:rPr>
              <a:t>dropout,</a:t>
            </a:r>
            <a:pPr algn="l" indent="0" marL="0">
              <a:lnSpc>
                <a:spcPts val="2932"/>
              </a:lnSpc>
              <a:buNone/>
            </a:pPr>
            <a:r>
              <a:rPr lang="en-US" sz="1832" spc="-29" kern="0" dirty="0">
                <a:solidFill>
                  <a:srgbClr val="272525"/>
                </a:solidFill>
                <a:latin typeface="Inter" pitchFamily="34" charset="0"/>
                <a:ea typeface="Inter" pitchFamily="34" charset="-122"/>
                <a:cs typeface="Inter" pitchFamily="34" charset="-120"/>
              </a:rPr>
              <a:t> which probabilistically excludes units from the layer connection</a:t>
            </a:r>
            <a:endParaRPr lang="en-US" sz="1832" dirty="0"/>
          </a:p>
        </p:txBody>
      </p:sp>
      <p:sp>
        <p:nvSpPr>
          <p:cNvPr id="11" name="Text 8"/>
          <p:cNvSpPr/>
          <p:nvPr/>
        </p:nvSpPr>
        <p:spPr>
          <a:xfrm>
            <a:off x="3265765" y="4593788"/>
            <a:ext cx="8470940" cy="372428"/>
          </a:xfrm>
          <a:prstGeom prst="rect">
            <a:avLst/>
          </a:prstGeom>
          <a:noFill/>
          <a:ln/>
        </p:spPr>
        <p:txBody>
          <a:bodyPr wrap="none" rtlCol="0" anchor="t"/>
          <a:lstStyle/>
          <a:p>
            <a:pPr algn="l" marL="342900" indent="-342900">
              <a:lnSpc>
                <a:spcPts val="2932"/>
              </a:lnSpc>
              <a:buSzPct val="100000"/>
              <a:buChar char="•"/>
            </a:pPr>
            <a:r>
              <a:rPr lang="en-US" sz="1832" spc="-29" kern="0" dirty="0">
                <a:solidFill>
                  <a:srgbClr val="272525"/>
                </a:solidFill>
                <a:latin typeface="Inter" pitchFamily="34" charset="0"/>
                <a:ea typeface="Inter" pitchFamily="34" charset="-122"/>
                <a:cs typeface="Inter" pitchFamily="34" charset="-120"/>
              </a:rPr>
              <a:t>There are two types of dropouts- </a:t>
            </a:r>
            <a:pPr algn="l" indent="0" marL="0">
              <a:lnSpc>
                <a:spcPts val="2932"/>
              </a:lnSpc>
              <a:buNone/>
            </a:pPr>
            <a:r>
              <a:rPr lang="en-US" sz="1832" b="1" spc="-29" kern="0" dirty="0">
                <a:solidFill>
                  <a:srgbClr val="272525"/>
                </a:solidFill>
                <a:latin typeface="Inter" pitchFamily="34" charset="0"/>
                <a:ea typeface="Inter" pitchFamily="34" charset="-122"/>
                <a:cs typeface="Inter" pitchFamily="34" charset="-120"/>
              </a:rPr>
              <a:t>input dropout and recurrent dropout.</a:t>
            </a:r>
            <a:endParaRPr lang="en-US" sz="1832" dirty="0"/>
          </a:p>
        </p:txBody>
      </p:sp>
      <p:sp>
        <p:nvSpPr>
          <p:cNvPr id="12" name="Text 9"/>
          <p:cNvSpPr/>
          <p:nvPr/>
        </p:nvSpPr>
        <p:spPr>
          <a:xfrm>
            <a:off x="3265765" y="5040630"/>
            <a:ext cx="8470940" cy="1862138"/>
          </a:xfrm>
          <a:prstGeom prst="rect">
            <a:avLst/>
          </a:prstGeom>
          <a:noFill/>
          <a:ln/>
        </p:spPr>
        <p:txBody>
          <a:bodyPr wrap="square" rtlCol="0" anchor="t"/>
          <a:lstStyle/>
          <a:p>
            <a:pPr algn="l" marL="342900" indent="-342900">
              <a:lnSpc>
                <a:spcPts val="2932"/>
              </a:lnSpc>
              <a:buSzPct val="100000"/>
              <a:buChar char="•"/>
            </a:pPr>
            <a:r>
              <a:rPr lang="en-US" sz="1832" spc="-29" kern="0" dirty="0">
                <a:solidFill>
                  <a:srgbClr val="272525"/>
                </a:solidFill>
                <a:latin typeface="Inter" pitchFamily="34" charset="0"/>
                <a:ea typeface="Inter" pitchFamily="34" charset="-122"/>
                <a:cs typeface="Inter" pitchFamily="34" charset="-120"/>
              </a:rPr>
              <a:t>A dropout on the input means that for a given probability, the data on the input connection to each LSTM unit will be excluded from node activation and weight updates (see the </a:t>
            </a:r>
            <a:pPr algn="l" indent="0" marL="0">
              <a:lnSpc>
                <a:spcPts val="2932"/>
              </a:lnSpc>
              <a:buNone/>
            </a:pPr>
            <a:r>
              <a:rPr lang="en-US" sz="1832" i="1" spc="-29" kern="0" dirty="0">
                <a:solidFill>
                  <a:srgbClr val="272525"/>
                </a:solidFill>
                <a:latin typeface="Inter" pitchFamily="34" charset="0"/>
                <a:ea typeface="Inter" pitchFamily="34" charset="-122"/>
                <a:cs typeface="Inter" pitchFamily="34" charset="-120"/>
              </a:rPr>
              <a:t>dropout</a:t>
            </a:r>
            <a:pPr algn="l" indent="0" marL="0">
              <a:lnSpc>
                <a:spcPts val="2932"/>
              </a:lnSpc>
              <a:buNone/>
            </a:pPr>
            <a:r>
              <a:rPr lang="en-US" sz="1832" spc="-29" kern="0" dirty="0">
                <a:solidFill>
                  <a:srgbClr val="272525"/>
                </a:solidFill>
                <a:latin typeface="Inter" pitchFamily="34" charset="0"/>
                <a:ea typeface="Inter" pitchFamily="34" charset="-122"/>
                <a:cs typeface="Inter" pitchFamily="34" charset="-120"/>
              </a:rPr>
              <a:t> argument). The dropout on the recurrent input acts the same way but on the recurrent connection (see the </a:t>
            </a:r>
            <a:pPr algn="l" indent="0" marL="0">
              <a:lnSpc>
                <a:spcPts val="2932"/>
              </a:lnSpc>
              <a:buNone/>
            </a:pPr>
            <a:r>
              <a:rPr lang="en-US" sz="1832" i="1" spc="-29" kern="0" dirty="0">
                <a:solidFill>
                  <a:srgbClr val="272525"/>
                </a:solidFill>
                <a:latin typeface="Inter" pitchFamily="34" charset="0"/>
                <a:ea typeface="Inter" pitchFamily="34" charset="-122"/>
                <a:cs typeface="Inter" pitchFamily="34" charset="-120"/>
              </a:rPr>
              <a:t>recurrent_dropout</a:t>
            </a:r>
            <a:pPr algn="l" indent="0" marL="0">
              <a:lnSpc>
                <a:spcPts val="2932"/>
              </a:lnSpc>
              <a:buNone/>
            </a:pPr>
            <a:r>
              <a:rPr lang="en-US" sz="1832" spc="-29" kern="0" dirty="0">
                <a:solidFill>
                  <a:srgbClr val="272525"/>
                </a:solidFill>
                <a:latin typeface="Inter" pitchFamily="34" charset="0"/>
                <a:ea typeface="Inter" pitchFamily="34" charset="-122"/>
                <a:cs typeface="Inter" pitchFamily="34" charset="-120"/>
              </a:rPr>
              <a:t> argument).</a:t>
            </a:r>
            <a:endParaRPr lang="en-US" sz="1832" dirty="0"/>
          </a:p>
        </p:txBody>
      </p:sp>
      <p:sp>
        <p:nvSpPr>
          <p:cNvPr id="13" name="Text 10"/>
          <p:cNvSpPr/>
          <p:nvPr/>
        </p:nvSpPr>
        <p:spPr>
          <a:xfrm>
            <a:off x="3265765" y="6977182"/>
            <a:ext cx="8470940" cy="744855"/>
          </a:xfrm>
          <a:prstGeom prst="rect">
            <a:avLst/>
          </a:prstGeom>
          <a:noFill/>
          <a:ln/>
        </p:spPr>
        <p:txBody>
          <a:bodyPr wrap="square" rtlCol="0" anchor="t"/>
          <a:lstStyle/>
          <a:p>
            <a:pPr algn="l" marL="342900" indent="-342900">
              <a:lnSpc>
                <a:spcPts val="2932"/>
              </a:lnSpc>
              <a:buSzPct val="100000"/>
              <a:buChar char="•"/>
            </a:pPr>
            <a:r>
              <a:rPr lang="en-US" sz="1832" spc="-29" kern="0" dirty="0">
                <a:solidFill>
                  <a:srgbClr val="272525"/>
                </a:solidFill>
                <a:latin typeface="Inter" pitchFamily="34" charset="0"/>
                <a:ea typeface="Inter" pitchFamily="34" charset="-122"/>
                <a:cs typeface="Inter" pitchFamily="34" charset="-120"/>
              </a:rPr>
              <a:t>However, it is important not to over-regularize as it will hinder the model from learning at all (which could be detected by strict non-indicative prediction).</a:t>
            </a:r>
            <a:endParaRPr lang="en-US" sz="1832"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1624"/>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31624"/>
          </a:xfrm>
          <a:prstGeom prst="rect">
            <a:avLst/>
          </a:prstGeom>
        </p:spPr>
      </p:pic>
      <p:sp>
        <p:nvSpPr>
          <p:cNvPr id="5" name="Shape 2"/>
          <p:cNvSpPr/>
          <p:nvPr/>
        </p:nvSpPr>
        <p:spPr>
          <a:xfrm>
            <a:off x="0" y="0"/>
            <a:ext cx="14630400" cy="8231624"/>
          </a:xfrm>
          <a:prstGeom prst="rect">
            <a:avLst/>
          </a:prstGeom>
          <a:solidFill>
            <a:srgbClr val="FFFFFF">
              <a:alpha val="85000"/>
            </a:srgbClr>
          </a:solidFill>
          <a:ln/>
        </p:spPr>
      </p:sp>
      <p:sp>
        <p:nvSpPr>
          <p:cNvPr id="6" name="Text 3"/>
          <p:cNvSpPr/>
          <p:nvPr/>
        </p:nvSpPr>
        <p:spPr>
          <a:xfrm>
            <a:off x="2152650" y="597694"/>
            <a:ext cx="10324981" cy="1086564"/>
          </a:xfrm>
          <a:prstGeom prst="rect">
            <a:avLst/>
          </a:prstGeom>
          <a:noFill/>
          <a:ln/>
        </p:spPr>
        <p:txBody>
          <a:bodyPr wrap="square" rtlCol="0" anchor="t"/>
          <a:lstStyle/>
          <a:p>
            <a:pPr indent="0" marL="0">
              <a:lnSpc>
                <a:spcPts val="4279"/>
              </a:lnSpc>
              <a:buNone/>
            </a:pPr>
            <a:r>
              <a:rPr lang="en-US" sz="3423" b="1" spc="-103" kern="0" dirty="0">
                <a:solidFill>
                  <a:srgbClr val="000000"/>
                </a:solidFill>
                <a:latin typeface="Inter" pitchFamily="34" charset="0"/>
                <a:ea typeface="Inter" pitchFamily="34" charset="-122"/>
                <a:cs typeface="Inter" pitchFamily="34" charset="-120"/>
              </a:rPr>
              <a:t>HOW DROPOUT PREVENTS MODEL FROM OVERFITTING ?</a:t>
            </a:r>
            <a:endParaRPr lang="en-US" sz="3423" dirty="0"/>
          </a:p>
        </p:txBody>
      </p:sp>
      <p:sp>
        <p:nvSpPr>
          <p:cNvPr id="7" name="Text 4"/>
          <p:cNvSpPr/>
          <p:nvPr/>
        </p:nvSpPr>
        <p:spPr>
          <a:xfrm>
            <a:off x="2152650" y="1928693"/>
            <a:ext cx="10324981" cy="2173486"/>
          </a:xfrm>
          <a:prstGeom prst="rect">
            <a:avLst/>
          </a:prstGeom>
          <a:noFill/>
          <a:ln/>
        </p:spPr>
        <p:txBody>
          <a:bodyPr wrap="square" rtlCol="0" anchor="t"/>
          <a:lstStyle/>
          <a:p>
            <a:pPr indent="0" marL="0">
              <a:lnSpc>
                <a:spcPts val="3423"/>
              </a:lnSpc>
              <a:buNone/>
            </a:pPr>
            <a:r>
              <a:rPr lang="en-US" sz="2139" spc="-34" kern="0" dirty="0">
                <a:solidFill>
                  <a:srgbClr val="272525"/>
                </a:solidFill>
                <a:latin typeface="Inter" pitchFamily="34" charset="0"/>
                <a:ea typeface="Inter" pitchFamily="34" charset="-122"/>
                <a:cs typeface="Inter" pitchFamily="34" charset="-120"/>
              </a:rPr>
              <a:t>In dropout,</a:t>
            </a:r>
            <a:pPr indent="0" marL="0">
              <a:lnSpc>
                <a:spcPts val="3423"/>
              </a:lnSpc>
              <a:buNone/>
            </a:pPr>
            <a:r>
              <a:rPr lang="en-US" sz="2139" b="1" spc="-34" kern="0" dirty="0">
                <a:solidFill>
                  <a:srgbClr val="272525"/>
                </a:solidFill>
                <a:latin typeface="Inter" pitchFamily="34" charset="0"/>
                <a:ea typeface="Inter" pitchFamily="34" charset="-122"/>
                <a:cs typeface="Inter" pitchFamily="34" charset="-120"/>
              </a:rPr>
              <a:t> some neurons are randomly "dropped out" or turned off during the training process, effectively reducing the complexity of the model.</a:t>
            </a:r>
            <a:pPr indent="0" marL="0">
              <a:lnSpc>
                <a:spcPts val="3423"/>
              </a:lnSpc>
              <a:buNone/>
            </a:pPr>
            <a:r>
              <a:rPr lang="en-US" sz="2139" spc="-34" kern="0" dirty="0">
                <a:solidFill>
                  <a:srgbClr val="272525"/>
                </a:solidFill>
                <a:latin typeface="Inter" pitchFamily="34" charset="0"/>
                <a:ea typeface="Inter" pitchFamily="34" charset="-122"/>
                <a:cs typeface="Inter" pitchFamily="34" charset="-120"/>
              </a:rPr>
              <a:t> This helps to prevent overfitting and </a:t>
            </a:r>
            <a:pPr indent="0" marL="0">
              <a:lnSpc>
                <a:spcPts val="3423"/>
              </a:lnSpc>
              <a:buNone/>
            </a:pPr>
            <a:r>
              <a:rPr lang="en-US" sz="2139" b="1" spc="-34" kern="0" dirty="0">
                <a:solidFill>
                  <a:srgbClr val="272525"/>
                </a:solidFill>
                <a:latin typeface="Inter" pitchFamily="34" charset="0"/>
                <a:ea typeface="Inter" pitchFamily="34" charset="-122"/>
                <a:cs typeface="Inter" pitchFamily="34" charset="-120"/>
              </a:rPr>
              <a:t>encourages the model to learn more robust and general features.</a:t>
            </a:r>
            <a:pPr indent="0" marL="0">
              <a:lnSpc>
                <a:spcPts val="3423"/>
              </a:lnSpc>
              <a:buNone/>
            </a:pPr>
            <a:r>
              <a:rPr lang="en-US" sz="2139" spc="-34" kern="0" dirty="0">
                <a:solidFill>
                  <a:srgbClr val="272525"/>
                </a:solidFill>
                <a:latin typeface="Inter" pitchFamily="34" charset="0"/>
                <a:ea typeface="Inter" pitchFamily="34" charset="-122"/>
                <a:cs typeface="Inter" pitchFamily="34" charset="-120"/>
              </a:rPr>
              <a:t> The dropout rate is the fraction of neurons that are dropped out, and it is a hyperparameter that is set by the practitioner.</a:t>
            </a:r>
            <a:endParaRPr lang="en-US" sz="2139" dirty="0"/>
          </a:p>
        </p:txBody>
      </p:sp>
      <p:sp>
        <p:nvSpPr>
          <p:cNvPr id="8" name="Text 5"/>
          <p:cNvSpPr/>
          <p:nvPr/>
        </p:nvSpPr>
        <p:spPr>
          <a:xfrm>
            <a:off x="2152650" y="4346615"/>
            <a:ext cx="10324981" cy="2173486"/>
          </a:xfrm>
          <a:prstGeom prst="rect">
            <a:avLst/>
          </a:prstGeom>
          <a:noFill/>
          <a:ln/>
        </p:spPr>
        <p:txBody>
          <a:bodyPr wrap="square" rtlCol="0" anchor="t"/>
          <a:lstStyle/>
          <a:p>
            <a:pPr indent="0" marL="0">
              <a:lnSpc>
                <a:spcPts val="3423"/>
              </a:lnSpc>
              <a:buNone/>
            </a:pPr>
            <a:r>
              <a:rPr lang="en-US" sz="2139" b="1" spc="-34" kern="0" dirty="0">
                <a:solidFill>
                  <a:srgbClr val="272525"/>
                </a:solidFill>
                <a:latin typeface="Inter" pitchFamily="34" charset="0"/>
                <a:ea typeface="Inter" pitchFamily="34" charset="-122"/>
                <a:cs typeface="Inter" pitchFamily="34" charset="-120"/>
              </a:rPr>
              <a:t>Dropout has been shown to be an effective regularization technique for LSTMs, particularly in sequential data, where overfitting is a common problem</a:t>
            </a:r>
            <a:pPr indent="0" marL="0">
              <a:lnSpc>
                <a:spcPts val="3423"/>
              </a:lnSpc>
              <a:buNone/>
            </a:pPr>
            <a:r>
              <a:rPr lang="en-US" sz="2139" spc="-34" kern="0" dirty="0">
                <a:solidFill>
                  <a:srgbClr val="272525"/>
                </a:solidFill>
                <a:latin typeface="Inter" pitchFamily="34" charset="0"/>
                <a:ea typeface="Inter" pitchFamily="34" charset="-122"/>
                <a:cs typeface="Inter" pitchFamily="34" charset="-120"/>
              </a:rPr>
              <a:t>. By applying dropout to the recurrent connections within an LSTM cell, the model can better handle the large amounts of data that are typically encountered in sequential data problems</a:t>
            </a:r>
            <a:endParaRPr lang="en-US" sz="2139" dirty="0"/>
          </a:p>
        </p:txBody>
      </p:sp>
      <p:sp>
        <p:nvSpPr>
          <p:cNvPr id="9" name="Text 6"/>
          <p:cNvSpPr/>
          <p:nvPr/>
        </p:nvSpPr>
        <p:spPr>
          <a:xfrm>
            <a:off x="2152650" y="6764536"/>
            <a:ext cx="10324981" cy="869394"/>
          </a:xfrm>
          <a:prstGeom prst="rect">
            <a:avLst/>
          </a:prstGeom>
          <a:noFill/>
          <a:ln/>
        </p:spPr>
        <p:txBody>
          <a:bodyPr wrap="square" rtlCol="0" anchor="t"/>
          <a:lstStyle/>
          <a:p>
            <a:pPr indent="0" marL="0">
              <a:lnSpc>
                <a:spcPts val="3423"/>
              </a:lnSpc>
              <a:buNone/>
            </a:pPr>
            <a:r>
              <a:rPr lang="en-US" sz="2139" spc="-34" kern="0" dirty="0">
                <a:solidFill>
                  <a:srgbClr val="272525"/>
                </a:solidFill>
                <a:latin typeface="Inter" pitchFamily="34" charset="0"/>
                <a:ea typeface="Inter" pitchFamily="34" charset="-122"/>
                <a:cs typeface="Inter" pitchFamily="34" charset="-120"/>
              </a:rPr>
              <a:t>However it is </a:t>
            </a:r>
            <a:pPr indent="0" marL="0">
              <a:lnSpc>
                <a:spcPts val="3423"/>
              </a:lnSpc>
              <a:buNone/>
            </a:pPr>
            <a:r>
              <a:rPr lang="en-US" sz="2139" b="1" spc="-34" kern="0" dirty="0">
                <a:solidFill>
                  <a:srgbClr val="910D0D"/>
                </a:solidFill>
                <a:latin typeface="Inter" pitchFamily="34" charset="0"/>
                <a:ea typeface="Inter" pitchFamily="34" charset="-122"/>
                <a:cs typeface="Inter" pitchFamily="34" charset="-120"/>
              </a:rPr>
              <a:t>important not to over regularize</a:t>
            </a:r>
            <a:pPr indent="0" marL="0">
              <a:lnSpc>
                <a:spcPts val="3423"/>
              </a:lnSpc>
              <a:buNone/>
            </a:pPr>
            <a:r>
              <a:rPr lang="en-US" sz="2139" spc="-34" kern="0" dirty="0">
                <a:solidFill>
                  <a:srgbClr val="272525"/>
                </a:solidFill>
                <a:latin typeface="Inter" pitchFamily="34" charset="0"/>
                <a:ea typeface="Inter" pitchFamily="34" charset="-122"/>
                <a:cs typeface="Inter" pitchFamily="34" charset="-120"/>
              </a:rPr>
              <a:t> as it will hinder the model from learning at all </a:t>
            </a:r>
            <a:pPr indent="0" marL="0">
              <a:lnSpc>
                <a:spcPts val="3423"/>
              </a:lnSpc>
              <a:buNone/>
            </a:pPr>
            <a:r>
              <a:rPr lang="en-US" sz="2139" b="1" spc="-34" kern="0" dirty="0">
                <a:solidFill>
                  <a:srgbClr val="910D0D"/>
                </a:solidFill>
                <a:latin typeface="Inter" pitchFamily="34" charset="0"/>
                <a:ea typeface="Inter" pitchFamily="34" charset="-122"/>
                <a:cs typeface="Inter" pitchFamily="34" charset="-120"/>
              </a:rPr>
              <a:t>as it leads to the case of underfitting.</a:t>
            </a:r>
            <a:endParaRPr lang="en-US" sz="2139"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sp>
        <p:nvSpPr>
          <p:cNvPr id="4" name="Text 2"/>
          <p:cNvSpPr/>
          <p:nvPr/>
        </p:nvSpPr>
        <p:spPr>
          <a:xfrm>
            <a:off x="825579" y="606981"/>
            <a:ext cx="5175290" cy="550307"/>
          </a:xfrm>
          <a:prstGeom prst="rect">
            <a:avLst/>
          </a:prstGeom>
          <a:noFill/>
          <a:ln/>
        </p:spPr>
        <p:txBody>
          <a:bodyPr wrap="none" rtlCol="0" anchor="t"/>
          <a:lstStyle/>
          <a:p>
            <a:pPr indent="0" marL="0">
              <a:lnSpc>
                <a:spcPts val="4334"/>
              </a:lnSpc>
              <a:buNone/>
            </a:pPr>
            <a:r>
              <a:rPr lang="en-US" sz="3467" b="1" spc="-104" kern="0" dirty="0">
                <a:solidFill>
                  <a:srgbClr val="000000"/>
                </a:solidFill>
                <a:latin typeface="Inter" pitchFamily="34" charset="0"/>
                <a:ea typeface="Inter" pitchFamily="34" charset="-122"/>
                <a:cs typeface="Inter" pitchFamily="34" charset="-120"/>
              </a:rPr>
              <a:t>Hyper Parameters Tuning</a:t>
            </a:r>
            <a:endParaRPr lang="en-US" sz="3467" dirty="0"/>
          </a:p>
        </p:txBody>
      </p:sp>
      <p:sp>
        <p:nvSpPr>
          <p:cNvPr id="5" name="Text 3"/>
          <p:cNvSpPr/>
          <p:nvPr/>
        </p:nvSpPr>
        <p:spPr>
          <a:xfrm>
            <a:off x="825579" y="1404938"/>
            <a:ext cx="7492841" cy="2200870"/>
          </a:xfrm>
          <a:prstGeom prst="rect">
            <a:avLst/>
          </a:prstGeom>
          <a:noFill/>
          <a:ln/>
        </p:spPr>
        <p:txBody>
          <a:bodyPr wrap="square" rtlCol="0" anchor="t"/>
          <a:lstStyle/>
          <a:p>
            <a:pPr indent="0" marL="0">
              <a:lnSpc>
                <a:spcPts val="3467"/>
              </a:lnSpc>
              <a:buNone/>
            </a:pPr>
            <a:r>
              <a:rPr lang="en-US" sz="2167" spc="-35" kern="0" dirty="0">
                <a:solidFill>
                  <a:srgbClr val="272525"/>
                </a:solidFill>
                <a:latin typeface="Inter" pitchFamily="34" charset="0"/>
                <a:ea typeface="Inter" pitchFamily="34" charset="-122"/>
                <a:cs typeface="Inter" pitchFamily="34" charset="-120"/>
              </a:rPr>
              <a:t>The model we present here is a sequential model with three stacked LSTM layers and one dense layer with sigmoid activation. To be frank, there is no one right answer to how one chooses their hyperparameters. There is a lot of trial and error and rules of thumb.</a:t>
            </a:r>
            <a:endParaRPr lang="en-US" sz="2167" dirty="0"/>
          </a:p>
        </p:txBody>
      </p:sp>
      <p:sp>
        <p:nvSpPr>
          <p:cNvPr id="6" name="Text 4"/>
          <p:cNvSpPr/>
          <p:nvPr/>
        </p:nvSpPr>
        <p:spPr>
          <a:xfrm>
            <a:off x="825579" y="3853458"/>
            <a:ext cx="7492841" cy="440174"/>
          </a:xfrm>
          <a:prstGeom prst="rect">
            <a:avLst/>
          </a:prstGeom>
          <a:noFill/>
          <a:ln/>
        </p:spPr>
        <p:txBody>
          <a:bodyPr wrap="none" rtlCol="0" anchor="t"/>
          <a:lstStyle/>
          <a:p>
            <a:pPr indent="0" marL="0">
              <a:lnSpc>
                <a:spcPts val="3467"/>
              </a:lnSpc>
              <a:buNone/>
            </a:pPr>
            <a:r>
              <a:rPr lang="en-US" sz="2167" spc="-35" kern="0" dirty="0">
                <a:solidFill>
                  <a:srgbClr val="272525"/>
                </a:solidFill>
                <a:latin typeface="Inter" pitchFamily="34" charset="0"/>
                <a:ea typeface="Inter" pitchFamily="34" charset="-122"/>
                <a:cs typeface="Inter" pitchFamily="34" charset="-120"/>
              </a:rPr>
              <a:t>We present a few that we have done :</a:t>
            </a:r>
            <a:endParaRPr lang="en-US" sz="2167" dirty="0"/>
          </a:p>
        </p:txBody>
      </p:sp>
      <p:sp>
        <p:nvSpPr>
          <p:cNvPr id="7" name="Shape 5"/>
          <p:cNvSpPr/>
          <p:nvPr/>
        </p:nvSpPr>
        <p:spPr>
          <a:xfrm>
            <a:off x="825579" y="4623792"/>
            <a:ext cx="275153" cy="275153"/>
          </a:xfrm>
          <a:prstGeom prst="roundRect">
            <a:avLst>
              <a:gd name="adj" fmla="val 45008"/>
            </a:avLst>
          </a:prstGeom>
          <a:noFill/>
          <a:ln w="30480">
            <a:solidFill>
              <a:srgbClr val="4950BC"/>
            </a:solidFill>
            <a:prstDash val="solid"/>
          </a:ln>
        </p:spPr>
      </p:sp>
      <p:sp>
        <p:nvSpPr>
          <p:cNvPr id="8" name="Text 6"/>
          <p:cNvSpPr/>
          <p:nvPr/>
        </p:nvSpPr>
        <p:spPr>
          <a:xfrm>
            <a:off x="1265873" y="4541282"/>
            <a:ext cx="7052548" cy="3081218"/>
          </a:xfrm>
          <a:prstGeom prst="rect">
            <a:avLst/>
          </a:prstGeom>
          <a:noFill/>
          <a:ln/>
        </p:spPr>
        <p:txBody>
          <a:bodyPr wrap="square" rtlCol="0" anchor="t"/>
          <a:lstStyle/>
          <a:p>
            <a:pPr algn="l" indent="0" marL="0">
              <a:lnSpc>
                <a:spcPts val="3467"/>
              </a:lnSpc>
              <a:buNone/>
            </a:pPr>
            <a:r>
              <a:rPr lang="en-US" sz="2167" spc="-35" kern="0" dirty="0">
                <a:solidFill>
                  <a:srgbClr val="272525"/>
                </a:solidFill>
                <a:latin typeface="Inter" pitchFamily="34" charset="0"/>
                <a:ea typeface="Inter" pitchFamily="34" charset="-122"/>
                <a:cs typeface="Inter" pitchFamily="34" charset="-120"/>
              </a:rPr>
              <a:t>Generally, we would like to have at least two </a:t>
            </a:r>
            <a:pPr algn="l" indent="0" marL="0">
              <a:lnSpc>
                <a:spcPts val="3467"/>
              </a:lnSpc>
              <a:buNone/>
            </a:pPr>
            <a:r>
              <a:rPr lang="en-US" sz="2167" b="1" spc="-35" kern="0" dirty="0">
                <a:solidFill>
                  <a:srgbClr val="272525"/>
                </a:solidFill>
                <a:latin typeface="Inter" pitchFamily="34" charset="0"/>
                <a:ea typeface="Inter" pitchFamily="34" charset="-122"/>
                <a:cs typeface="Inter" pitchFamily="34" charset="-120"/>
              </a:rPr>
              <a:t>hidden layers </a:t>
            </a:r>
            <a:pPr algn="l" indent="0" marL="0">
              <a:lnSpc>
                <a:spcPts val="3467"/>
              </a:lnSpc>
              <a:buNone/>
            </a:pPr>
            <a:r>
              <a:rPr lang="en-US" sz="2167" spc="-35" kern="0" dirty="0">
                <a:solidFill>
                  <a:srgbClr val="272525"/>
                </a:solidFill>
                <a:latin typeface="Inter" pitchFamily="34" charset="0"/>
                <a:ea typeface="Inter" pitchFamily="34" charset="-122"/>
                <a:cs typeface="Inter" pitchFamily="34" charset="-120"/>
              </a:rPr>
              <a:t>(not including the last layer) since the power of NNs stems from their depth (i.e., a zero-layer can only represent linear functions..). </a:t>
            </a:r>
            <a:pPr algn="l" indent="0" marL="0">
              <a:lnSpc>
                <a:spcPts val="3467"/>
              </a:lnSpc>
              <a:buNone/>
            </a:pPr>
            <a:r>
              <a:rPr lang="en-US" sz="2167" b="1" spc="-35" kern="0" dirty="0">
                <a:solidFill>
                  <a:srgbClr val="272525"/>
                </a:solidFill>
                <a:latin typeface="Inter" pitchFamily="34" charset="0"/>
                <a:ea typeface="Inter" pitchFamily="34" charset="-122"/>
                <a:cs typeface="Inter" pitchFamily="34" charset="-120"/>
              </a:rPr>
              <a:t>Yet there is a trade-off between accuracy and training time — find the number of layers that add significant value to the accuracy without costing too much time</a:t>
            </a:r>
            <a:endParaRPr lang="en-US" sz="2167" dirty="0"/>
          </a:p>
        </p:txBody>
      </p:sp>
      <p:pic>
        <p:nvPicPr>
          <p:cNvPr id="9" name="Image 0" descr="preencoded.png">    </p:cNvPr>
          <p:cNvPicPr>
            <a:picLocks noChangeAspect="1"/>
          </p:cNvPicPr>
          <p:nvPr/>
        </p:nvPicPr>
        <p:blipFill>
          <a:blip r:embed="rId1"/>
          <a:stretch>
            <a:fillRect/>
          </a:stretch>
        </p:blipFill>
        <p:spPr>
          <a:xfrm>
            <a:off x="9151620" y="0"/>
            <a:ext cx="5486400" cy="8229600"/>
          </a:xfrm>
          <a:prstGeom prst="rect">
            <a:avLst/>
          </a:prstGeom>
        </p:spPr>
      </p:pic>
      <p:pic>
        <p:nvPicPr>
          <p:cNvPr id="10" name="Image 1" descr="preencoded.png">    </p:cNvPr>
          <p:cNvPicPr>
            <a:picLocks noChangeAspect="1"/>
          </p:cNvPicPr>
          <p:nvPr/>
        </p:nvPicPr>
        <p:blipFill>
          <a:blip r:embed="rId2"/>
          <a:stretch>
            <a:fillRect/>
          </a:stretch>
        </p:blipFill>
        <p:spPr>
          <a:xfrm>
            <a:off x="10168890" y="1725930"/>
            <a:ext cx="3451860" cy="4777740"/>
          </a:xfrm>
          <a:prstGeom prst="rect">
            <a:avLst/>
          </a:prstGeom>
        </p:spPr>
      </p:pic>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324457" y="578644"/>
            <a:ext cx="9981367" cy="1050608"/>
          </a:xfrm>
          <a:prstGeom prst="rect">
            <a:avLst/>
          </a:prstGeom>
          <a:noFill/>
          <a:ln/>
        </p:spPr>
        <p:txBody>
          <a:bodyPr wrap="square" rtlCol="0" anchor="t"/>
          <a:lstStyle/>
          <a:p>
            <a:pPr indent="0" marL="0">
              <a:lnSpc>
                <a:spcPts val="4137"/>
              </a:lnSpc>
              <a:buNone/>
            </a:pPr>
            <a:r>
              <a:rPr lang="en-US" sz="3309" b="1" spc="-99" kern="0" dirty="0">
                <a:solidFill>
                  <a:srgbClr val="000000"/>
                </a:solidFill>
                <a:latin typeface="Inter" pitchFamily="34" charset="0"/>
                <a:ea typeface="Inter" pitchFamily="34" charset="-122"/>
                <a:cs typeface="Inter" pitchFamily="34" charset="-120"/>
              </a:rPr>
              <a:t>Number of layers of each type and Number of Nodes in each layer :</a:t>
            </a:r>
            <a:endParaRPr lang="en-US" sz="3309" dirty="0"/>
          </a:p>
        </p:txBody>
      </p:sp>
      <p:sp>
        <p:nvSpPr>
          <p:cNvPr id="7" name="Text 4"/>
          <p:cNvSpPr/>
          <p:nvPr/>
        </p:nvSpPr>
        <p:spPr>
          <a:xfrm>
            <a:off x="2324457" y="1865590"/>
            <a:ext cx="9981367" cy="420172"/>
          </a:xfrm>
          <a:prstGeom prst="rect">
            <a:avLst/>
          </a:prstGeom>
          <a:noFill/>
          <a:ln/>
        </p:spPr>
        <p:txBody>
          <a:bodyPr wrap="none" rtlCol="0" anchor="t"/>
          <a:lstStyle/>
          <a:p>
            <a:pPr indent="0" marL="0">
              <a:lnSpc>
                <a:spcPts val="3309"/>
              </a:lnSpc>
              <a:buNone/>
            </a:pPr>
            <a:r>
              <a:rPr lang="en-US" sz="2068" spc="-33" kern="0" dirty="0">
                <a:solidFill>
                  <a:srgbClr val="272525"/>
                </a:solidFill>
                <a:latin typeface="Inter" pitchFamily="34" charset="0"/>
                <a:ea typeface="Inter" pitchFamily="34" charset="-122"/>
                <a:cs typeface="Inter" pitchFamily="34" charset="-120"/>
              </a:rPr>
              <a:t>Every NN has three types of layers: </a:t>
            </a:r>
            <a:pPr indent="0" marL="0">
              <a:lnSpc>
                <a:spcPts val="3309"/>
              </a:lnSpc>
              <a:buNone/>
            </a:pPr>
            <a:r>
              <a:rPr lang="en-US" sz="2068" i="1" spc="-33" kern="0" dirty="0">
                <a:solidFill>
                  <a:srgbClr val="272525"/>
                </a:solidFill>
                <a:latin typeface="Inter" pitchFamily="34" charset="0"/>
                <a:ea typeface="Inter" pitchFamily="34" charset="-122"/>
                <a:cs typeface="Inter" pitchFamily="34" charset="-120"/>
              </a:rPr>
              <a:t>input</a:t>
            </a:r>
            <a:pPr indent="0" marL="0">
              <a:lnSpc>
                <a:spcPts val="3309"/>
              </a:lnSpc>
              <a:buNone/>
            </a:pPr>
            <a:r>
              <a:rPr lang="en-US" sz="2068" spc="-33" kern="0" dirty="0">
                <a:solidFill>
                  <a:srgbClr val="272525"/>
                </a:solidFill>
                <a:latin typeface="Inter" pitchFamily="34" charset="0"/>
                <a:ea typeface="Inter" pitchFamily="34" charset="-122"/>
                <a:cs typeface="Inter" pitchFamily="34" charset="-120"/>
              </a:rPr>
              <a:t>, </a:t>
            </a:r>
            <a:pPr indent="0" marL="0">
              <a:lnSpc>
                <a:spcPts val="3309"/>
              </a:lnSpc>
              <a:buNone/>
            </a:pPr>
            <a:r>
              <a:rPr lang="en-US" sz="2068" i="1" spc="-33" kern="0" dirty="0">
                <a:solidFill>
                  <a:srgbClr val="272525"/>
                </a:solidFill>
                <a:latin typeface="Inter" pitchFamily="34" charset="0"/>
                <a:ea typeface="Inter" pitchFamily="34" charset="-122"/>
                <a:cs typeface="Inter" pitchFamily="34" charset="-120"/>
              </a:rPr>
              <a:t>hidden</a:t>
            </a:r>
            <a:pPr indent="0" marL="0">
              <a:lnSpc>
                <a:spcPts val="3309"/>
              </a:lnSpc>
              <a:buNone/>
            </a:pPr>
            <a:r>
              <a:rPr lang="en-US" sz="2068" spc="-33" kern="0" dirty="0">
                <a:solidFill>
                  <a:srgbClr val="272525"/>
                </a:solidFill>
                <a:latin typeface="Inter" pitchFamily="34" charset="0"/>
                <a:ea typeface="Inter" pitchFamily="34" charset="-122"/>
                <a:cs typeface="Inter" pitchFamily="34" charset="-120"/>
              </a:rPr>
              <a:t>, and </a:t>
            </a:r>
            <a:pPr indent="0" marL="0">
              <a:lnSpc>
                <a:spcPts val="3309"/>
              </a:lnSpc>
              <a:buNone/>
            </a:pPr>
            <a:r>
              <a:rPr lang="en-US" sz="2068" i="1" spc="-33" kern="0" dirty="0">
                <a:solidFill>
                  <a:srgbClr val="272525"/>
                </a:solidFill>
                <a:latin typeface="Inter" pitchFamily="34" charset="0"/>
                <a:ea typeface="Inter" pitchFamily="34" charset="-122"/>
                <a:cs typeface="Inter" pitchFamily="34" charset="-120"/>
              </a:rPr>
              <a:t>output</a:t>
            </a:r>
            <a:pPr indent="0" marL="0">
              <a:lnSpc>
                <a:spcPts val="3309"/>
              </a:lnSpc>
              <a:buNone/>
            </a:pPr>
            <a:r>
              <a:rPr lang="en-US" sz="2068" spc="-33" kern="0" dirty="0">
                <a:solidFill>
                  <a:srgbClr val="272525"/>
                </a:solidFill>
                <a:latin typeface="Inter" pitchFamily="34" charset="0"/>
                <a:ea typeface="Inter" pitchFamily="34" charset="-122"/>
                <a:cs typeface="Inter" pitchFamily="34" charset="-120"/>
              </a:rPr>
              <a:t>.</a:t>
            </a:r>
            <a:endParaRPr lang="en-US" sz="2068" dirty="0"/>
          </a:p>
        </p:txBody>
      </p:sp>
      <p:sp>
        <p:nvSpPr>
          <p:cNvPr id="8" name="Text 5"/>
          <p:cNvSpPr/>
          <p:nvPr/>
        </p:nvSpPr>
        <p:spPr>
          <a:xfrm>
            <a:off x="2324457" y="2600920"/>
            <a:ext cx="2626638" cy="328255"/>
          </a:xfrm>
          <a:prstGeom prst="rect">
            <a:avLst/>
          </a:prstGeom>
          <a:noFill/>
          <a:ln/>
        </p:spPr>
        <p:txBody>
          <a:bodyPr wrap="none" rtlCol="0" anchor="t"/>
          <a:lstStyle/>
          <a:p>
            <a:pPr indent="0" marL="0">
              <a:lnSpc>
                <a:spcPts val="2585"/>
              </a:lnSpc>
              <a:buNone/>
            </a:pPr>
            <a:r>
              <a:rPr lang="en-US" sz="2068" b="1" spc="-62" kern="0" dirty="0">
                <a:solidFill>
                  <a:srgbClr val="000000"/>
                </a:solidFill>
                <a:latin typeface="Inter" pitchFamily="34" charset="0"/>
                <a:ea typeface="Inter" pitchFamily="34" charset="-122"/>
                <a:cs typeface="Inter" pitchFamily="34" charset="-120"/>
              </a:rPr>
              <a:t>1) INPUT LAYER :</a:t>
            </a:r>
            <a:endParaRPr lang="en-US" sz="2068" dirty="0"/>
          </a:p>
        </p:txBody>
      </p:sp>
      <p:sp>
        <p:nvSpPr>
          <p:cNvPr id="9" name="Text 6"/>
          <p:cNvSpPr/>
          <p:nvPr/>
        </p:nvSpPr>
        <p:spPr>
          <a:xfrm>
            <a:off x="2324457" y="3244334"/>
            <a:ext cx="9981367" cy="1260515"/>
          </a:xfrm>
          <a:prstGeom prst="rect">
            <a:avLst/>
          </a:prstGeom>
          <a:noFill/>
          <a:ln/>
        </p:spPr>
        <p:txBody>
          <a:bodyPr wrap="square" rtlCol="0" anchor="t"/>
          <a:lstStyle/>
          <a:p>
            <a:pPr indent="0" marL="0">
              <a:lnSpc>
                <a:spcPts val="3309"/>
              </a:lnSpc>
              <a:buNone/>
            </a:pPr>
            <a:r>
              <a:rPr lang="en-US" sz="2068" b="1" spc="-33" kern="0" dirty="0">
                <a:solidFill>
                  <a:srgbClr val="272525"/>
                </a:solidFill>
                <a:latin typeface="Inter" pitchFamily="34" charset="0"/>
                <a:ea typeface="Inter" pitchFamily="34" charset="-122"/>
                <a:cs typeface="Inter" pitchFamily="34" charset="-120"/>
              </a:rPr>
              <a:t> </a:t>
            </a:r>
            <a:pPr indent="0" marL="0">
              <a:lnSpc>
                <a:spcPts val="3309"/>
              </a:lnSpc>
              <a:buNone/>
            </a:pPr>
            <a:r>
              <a:rPr lang="en-US" sz="2068" spc="-33" kern="0" dirty="0">
                <a:solidFill>
                  <a:srgbClr val="272525"/>
                </a:solidFill>
                <a:latin typeface="Inter" pitchFamily="34" charset="0"/>
                <a:ea typeface="Inter" pitchFamily="34" charset="-122"/>
                <a:cs typeface="Inter" pitchFamily="34" charset="-120"/>
              </a:rPr>
              <a:t>Every neural network has one Input layer , Specifically, </a:t>
            </a:r>
            <a:pPr indent="0" marL="0">
              <a:lnSpc>
                <a:spcPts val="3309"/>
              </a:lnSpc>
              <a:buNone/>
            </a:pPr>
            <a:r>
              <a:rPr lang="en-US" sz="2068" b="1" i="1" spc="-33" kern="0" dirty="0">
                <a:solidFill>
                  <a:srgbClr val="272525"/>
                </a:solidFill>
                <a:latin typeface="Inter" pitchFamily="34" charset="0"/>
                <a:ea typeface="Inter" pitchFamily="34" charset="-122"/>
                <a:cs typeface="Inter" pitchFamily="34" charset="-120"/>
              </a:rPr>
              <a:t>the number of neurons comprising that layer is equal to the number of features (columns) in your data</a:t>
            </a:r>
            <a:pPr indent="0" marL="0">
              <a:lnSpc>
                <a:spcPts val="3309"/>
              </a:lnSpc>
              <a:buNone/>
            </a:pPr>
            <a:r>
              <a:rPr lang="en-US" sz="2068" spc="-33" kern="0" dirty="0">
                <a:solidFill>
                  <a:srgbClr val="272525"/>
                </a:solidFill>
                <a:latin typeface="Inter" pitchFamily="34" charset="0"/>
                <a:ea typeface="Inter" pitchFamily="34" charset="-122"/>
                <a:cs typeface="Inter" pitchFamily="34" charset="-120"/>
              </a:rPr>
              <a:t>.</a:t>
            </a:r>
            <a:pPr indent="0" marL="0">
              <a:lnSpc>
                <a:spcPts val="3309"/>
              </a:lnSpc>
              <a:buNone/>
            </a:pPr>
            <a:r>
              <a:rPr lang="en-US" sz="2068" spc="-33" kern="0" dirty="0">
                <a:solidFill>
                  <a:srgbClr val="272525"/>
                </a:solidFill>
                <a:latin typeface="Inter" pitchFamily="34" charset="0"/>
                <a:ea typeface="Inter" pitchFamily="34" charset="-122"/>
                <a:cs typeface="Inter" pitchFamily="34" charset="-120"/>
              </a:rPr>
              <a:t> Some NN configurations add one additional node for a bias term.</a:t>
            </a:r>
            <a:endParaRPr lang="en-US" sz="2068" dirty="0"/>
          </a:p>
        </p:txBody>
      </p:sp>
      <p:sp>
        <p:nvSpPr>
          <p:cNvPr id="10" name="Text 7"/>
          <p:cNvSpPr/>
          <p:nvPr/>
        </p:nvSpPr>
        <p:spPr>
          <a:xfrm>
            <a:off x="2324457" y="4741188"/>
            <a:ext cx="9981367" cy="420172"/>
          </a:xfrm>
          <a:prstGeom prst="rect">
            <a:avLst/>
          </a:prstGeom>
          <a:noFill/>
          <a:ln/>
        </p:spPr>
        <p:txBody>
          <a:bodyPr wrap="none" rtlCol="0" anchor="t"/>
          <a:lstStyle/>
          <a:p>
            <a:pPr indent="0" marL="0">
              <a:lnSpc>
                <a:spcPts val="3309"/>
              </a:lnSpc>
              <a:buNone/>
            </a:pPr>
            <a:r>
              <a:rPr lang="en-US" sz="2068" b="1" spc="-33" kern="0" dirty="0">
                <a:solidFill>
                  <a:srgbClr val="272525"/>
                </a:solidFill>
                <a:latin typeface="Inter" pitchFamily="34" charset="0"/>
                <a:ea typeface="Inter" pitchFamily="34" charset="-122"/>
                <a:cs typeface="Inter" pitchFamily="34" charset="-120"/>
              </a:rPr>
              <a:t>2) OUTPUT LAYER :</a:t>
            </a:r>
            <a:endParaRPr lang="en-US" sz="2068" dirty="0"/>
          </a:p>
        </p:txBody>
      </p:sp>
      <p:sp>
        <p:nvSpPr>
          <p:cNvPr id="11" name="Text 8"/>
          <p:cNvSpPr/>
          <p:nvPr/>
        </p:nvSpPr>
        <p:spPr>
          <a:xfrm>
            <a:off x="2324457" y="5397698"/>
            <a:ext cx="9981367" cy="1680686"/>
          </a:xfrm>
          <a:prstGeom prst="rect">
            <a:avLst/>
          </a:prstGeom>
          <a:noFill/>
          <a:ln/>
        </p:spPr>
        <p:txBody>
          <a:bodyPr wrap="square" rtlCol="0" anchor="t"/>
          <a:lstStyle/>
          <a:p>
            <a:pPr indent="0" marL="0">
              <a:lnSpc>
                <a:spcPts val="3309"/>
              </a:lnSpc>
              <a:buNone/>
            </a:pPr>
            <a:r>
              <a:rPr lang="en-US" sz="2068" spc="-33" kern="0" dirty="0">
                <a:solidFill>
                  <a:srgbClr val="272525"/>
                </a:solidFill>
                <a:latin typeface="Inter" pitchFamily="34" charset="0"/>
                <a:ea typeface="Inter" pitchFamily="34" charset="-122"/>
                <a:cs typeface="Inter" pitchFamily="34" charset="-120"/>
              </a:rPr>
              <a:t>Like the Input layer, every NN has </a:t>
            </a:r>
            <a:pPr indent="0" marL="0">
              <a:lnSpc>
                <a:spcPts val="3309"/>
              </a:lnSpc>
              <a:buNone/>
            </a:pPr>
            <a:r>
              <a:rPr lang="en-US" sz="2068" i="1" spc="-33" kern="0" dirty="0">
                <a:solidFill>
                  <a:srgbClr val="272525"/>
                </a:solidFill>
                <a:latin typeface="Inter" pitchFamily="34" charset="0"/>
                <a:ea typeface="Inter" pitchFamily="34" charset="-122"/>
                <a:cs typeface="Inter" pitchFamily="34" charset="-120"/>
              </a:rPr>
              <a:t>exactly one</a:t>
            </a:r>
            <a:pPr indent="0" marL="0">
              <a:lnSpc>
                <a:spcPts val="3309"/>
              </a:lnSpc>
              <a:buNone/>
            </a:pPr>
            <a:r>
              <a:rPr lang="en-US" sz="2068" spc="-33" kern="0" dirty="0">
                <a:solidFill>
                  <a:srgbClr val="272525"/>
                </a:solidFill>
                <a:latin typeface="Inter" pitchFamily="34" charset="0"/>
                <a:ea typeface="Inter" pitchFamily="34" charset="-122"/>
                <a:cs typeface="Inter" pitchFamily="34" charset="-120"/>
              </a:rPr>
              <a:t> output layer , If the NN is a regressor, then the output layer has a single node. If the </a:t>
            </a:r>
            <a:pPr indent="0" marL="0">
              <a:lnSpc>
                <a:spcPts val="3309"/>
              </a:lnSpc>
              <a:buNone/>
            </a:pPr>
            <a:r>
              <a:rPr lang="en-US" sz="2068" b="1" spc="-33" kern="0" dirty="0">
                <a:solidFill>
                  <a:srgbClr val="272525"/>
                </a:solidFill>
                <a:latin typeface="Inter" pitchFamily="34" charset="0"/>
                <a:ea typeface="Inter" pitchFamily="34" charset="-122"/>
                <a:cs typeface="Inter" pitchFamily="34" charset="-120"/>
              </a:rPr>
              <a:t>NN is a classifier, then it also has a single node </a:t>
            </a:r>
            <a:pPr indent="0" marL="0">
              <a:lnSpc>
                <a:spcPts val="3309"/>
              </a:lnSpc>
              <a:buNone/>
            </a:pPr>
            <a:r>
              <a:rPr lang="en-US" sz="2068" spc="-33" kern="0" dirty="0">
                <a:solidFill>
                  <a:srgbClr val="272525"/>
                </a:solidFill>
                <a:latin typeface="Inter" pitchFamily="34" charset="0"/>
                <a:ea typeface="Inter" pitchFamily="34" charset="-122"/>
                <a:cs typeface="Inter" pitchFamily="34" charset="-120"/>
              </a:rPr>
              <a:t>unless </a:t>
            </a:r>
            <a:pPr indent="0" marL="0">
              <a:lnSpc>
                <a:spcPts val="3309"/>
              </a:lnSpc>
              <a:buNone/>
            </a:pPr>
            <a:r>
              <a:rPr lang="en-US" sz="2068" i="1" spc="-33" kern="0" dirty="0">
                <a:solidFill>
                  <a:srgbClr val="272525"/>
                </a:solidFill>
                <a:latin typeface="Inter" pitchFamily="34" charset="0"/>
                <a:ea typeface="Inter" pitchFamily="34" charset="-122"/>
                <a:cs typeface="Inter" pitchFamily="34" charset="-120"/>
              </a:rPr>
              <a:t>softmax</a:t>
            </a:r>
            <a:pPr indent="0" marL="0">
              <a:lnSpc>
                <a:spcPts val="3309"/>
              </a:lnSpc>
              <a:buNone/>
            </a:pPr>
            <a:r>
              <a:rPr lang="en-US" sz="2068" spc="-33" kern="0" dirty="0">
                <a:solidFill>
                  <a:srgbClr val="272525"/>
                </a:solidFill>
                <a:latin typeface="Inter" pitchFamily="34" charset="0"/>
                <a:ea typeface="Inter" pitchFamily="34" charset="-122"/>
                <a:cs typeface="Inter" pitchFamily="34" charset="-120"/>
              </a:rPr>
              <a:t> is used in which case the output layer has one node per class label in your model.</a:t>
            </a:r>
            <a:endParaRPr lang="en-US" sz="2068" dirty="0"/>
          </a:p>
        </p:txBody>
      </p:sp>
      <p:sp>
        <p:nvSpPr>
          <p:cNvPr id="12" name="Text 9"/>
          <p:cNvSpPr/>
          <p:nvPr/>
        </p:nvSpPr>
        <p:spPr>
          <a:xfrm>
            <a:off x="2324457" y="7314724"/>
            <a:ext cx="9981367" cy="336233"/>
          </a:xfrm>
          <a:prstGeom prst="rect">
            <a:avLst/>
          </a:prstGeom>
          <a:noFill/>
          <a:ln/>
        </p:spPr>
        <p:txBody>
          <a:bodyPr wrap="none" rtlCol="0" anchor="t"/>
          <a:lstStyle/>
          <a:p>
            <a:pPr indent="0" marL="0">
              <a:lnSpc>
                <a:spcPts val="2647"/>
              </a:lnSpc>
              <a:buNone/>
            </a:pPr>
            <a:endParaRPr lang="en-US" sz="1655"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615672"/>
            <a:ext cx="3332917" cy="416481"/>
          </a:xfrm>
          <a:prstGeom prst="rect">
            <a:avLst/>
          </a:prstGeom>
          <a:noFill/>
          <a:ln/>
        </p:spPr>
        <p:txBody>
          <a:bodyPr wrap="none" rtlCol="0" anchor="t"/>
          <a:lstStyle/>
          <a:p>
            <a:pPr indent="0" marL="0">
              <a:lnSpc>
                <a:spcPts val="3281"/>
              </a:lnSpc>
              <a:buNone/>
            </a:pPr>
            <a:r>
              <a:rPr lang="en-US" sz="2624" b="1" spc="-79" kern="0" dirty="0">
                <a:solidFill>
                  <a:srgbClr val="000000"/>
                </a:solidFill>
                <a:latin typeface="Inter" pitchFamily="34" charset="0"/>
                <a:ea typeface="Inter" pitchFamily="34" charset="-122"/>
                <a:cs typeface="Inter" pitchFamily="34" charset="-120"/>
              </a:rPr>
              <a:t>3) Hidden Layer :</a:t>
            </a:r>
            <a:endParaRPr lang="en-US" sz="2624" dirty="0"/>
          </a:p>
        </p:txBody>
      </p:sp>
      <p:sp>
        <p:nvSpPr>
          <p:cNvPr id="7" name="Text 4"/>
          <p:cNvSpPr/>
          <p:nvPr/>
        </p:nvSpPr>
        <p:spPr>
          <a:xfrm>
            <a:off x="2037993" y="1282065"/>
            <a:ext cx="10554414" cy="888682"/>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Likely to have at least two hidden layers excluding the output layer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because the power of the neural networks stems from their depth</a:t>
            </a:r>
            <a:endParaRPr lang="en-US" sz="2187" dirty="0"/>
          </a:p>
        </p:txBody>
      </p:sp>
      <p:sp>
        <p:nvSpPr>
          <p:cNvPr id="8" name="Text 5"/>
          <p:cNvSpPr/>
          <p:nvPr/>
        </p:nvSpPr>
        <p:spPr>
          <a:xfrm>
            <a:off x="2037993" y="2420660"/>
            <a:ext cx="10554414" cy="1777365"/>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Deciding the number of neurons in the hidden layers is a very important part of deciding your overall neural network architecture. Though these layers do not directly interact with the external environment, they have a tremendous influence on the final output</a:t>
            </a:r>
            <a:endParaRPr lang="en-US" sz="2187" dirty="0"/>
          </a:p>
        </p:txBody>
      </p:sp>
      <p:sp>
        <p:nvSpPr>
          <p:cNvPr id="9" name="Text 6"/>
          <p:cNvSpPr/>
          <p:nvPr/>
        </p:nvSpPr>
        <p:spPr>
          <a:xfrm>
            <a:off x="2037993" y="4447937"/>
            <a:ext cx="10554414" cy="1333024"/>
          </a:xfrm>
          <a:prstGeom prst="rect">
            <a:avLst/>
          </a:prstGeom>
          <a:noFill/>
          <a:ln/>
        </p:spPr>
        <p:txBody>
          <a:bodyPr wrap="squar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Using too few neurons</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in the hidden layers will result in something called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underfitting</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Underfitting occurs when there are too few neurons in the hidden layers to adequately detect the signals in a complicated data set</a:t>
            </a:r>
            <a:endParaRPr lang="en-US" sz="2187" dirty="0"/>
          </a:p>
        </p:txBody>
      </p:sp>
      <p:sp>
        <p:nvSpPr>
          <p:cNvPr id="10" name="Text 7"/>
          <p:cNvSpPr/>
          <p:nvPr/>
        </p:nvSpPr>
        <p:spPr>
          <a:xfrm>
            <a:off x="2037993" y="6030873"/>
            <a:ext cx="10554414" cy="888682"/>
          </a:xfrm>
          <a:prstGeom prst="rect">
            <a:avLst/>
          </a:prstGeom>
          <a:noFill/>
          <a:ln/>
        </p:spPr>
        <p:txBody>
          <a:bodyPr wrap="squar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Using too many neurons</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in the hidden layers can result in several problems. First, too many neurons in the hidden layers may result in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overfitting</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a:t>
            </a:r>
            <a:endParaRPr lang="en-US" sz="2187" dirty="0"/>
          </a:p>
        </p:txBody>
      </p:sp>
      <p:sp>
        <p:nvSpPr>
          <p:cNvPr id="11" name="Text 8"/>
          <p:cNvSpPr/>
          <p:nvPr/>
        </p:nvSpPr>
        <p:spPr>
          <a:xfrm>
            <a:off x="2037993" y="7169468"/>
            <a:ext cx="10554414" cy="444341"/>
          </a:xfrm>
          <a:prstGeom prst="rect">
            <a:avLst/>
          </a:prstGeom>
          <a:noFill/>
          <a:ln/>
        </p:spPr>
        <p:txBody>
          <a:bodyPr wrap="none" rtlCol="0" anchor="t"/>
          <a:lstStyle/>
          <a:p>
            <a:pPr indent="0" marL="0">
              <a:lnSpc>
                <a:spcPts val="3499"/>
              </a:lnSpc>
              <a:buNone/>
            </a:pPr>
            <a:endParaRPr lang="en-US" sz="2187"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307187"/>
            <a:ext cx="10554414" cy="1333024"/>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Overfitting occurs when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the neural network has so much information processing capacity</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that the limited</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 amount of information contained in the training set is not enough to train all of the neurons in the hidden layers.</a:t>
            </a:r>
            <a:endParaRPr lang="en-US" sz="2187" dirty="0"/>
          </a:p>
        </p:txBody>
      </p:sp>
      <p:sp>
        <p:nvSpPr>
          <p:cNvPr id="7" name="Text 4"/>
          <p:cNvSpPr/>
          <p:nvPr/>
        </p:nvSpPr>
        <p:spPr>
          <a:xfrm>
            <a:off x="2037993" y="2890123"/>
            <a:ext cx="10554414" cy="1777365"/>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Even when the training data is sufficient. An inordinately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large number of neurons in the hidden layers can increase the time it takes to train the network.</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The amount of training time can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increase to the point that it is impossible to adequately train the neural network.</a:t>
            </a:r>
            <a:endParaRPr lang="en-US" sz="2187" dirty="0"/>
          </a:p>
        </p:txBody>
      </p:sp>
      <p:sp>
        <p:nvSpPr>
          <p:cNvPr id="8" name="Text 5"/>
          <p:cNvSpPr/>
          <p:nvPr/>
        </p:nvSpPr>
        <p:spPr>
          <a:xfrm>
            <a:off x="2037993" y="4917400"/>
            <a:ext cx="10554414" cy="444341"/>
          </a:xfrm>
          <a:prstGeom prst="rect">
            <a:avLst/>
          </a:prstGeom>
          <a:noFill/>
          <a:ln/>
        </p:spPr>
        <p:txBody>
          <a:bodyPr wrap="non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RULE OF THUMB IN DETERMINING NUMBER OF NEURONS IN HIDDEN LAYER :</a:t>
            </a:r>
            <a:endParaRPr lang="en-US" sz="2187" dirty="0"/>
          </a:p>
        </p:txBody>
      </p:sp>
      <p:sp>
        <p:nvSpPr>
          <p:cNvPr id="9" name="Text 6"/>
          <p:cNvSpPr/>
          <p:nvPr/>
        </p:nvSpPr>
        <p:spPr>
          <a:xfrm>
            <a:off x="2482334" y="5611654"/>
            <a:ext cx="10110073" cy="444341"/>
          </a:xfrm>
          <a:prstGeom prst="rect">
            <a:avLst/>
          </a:prstGeom>
          <a:noFill/>
          <a:ln/>
        </p:spPr>
        <p:txBody>
          <a:bodyPr wrap="non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 should be </a:t>
            </a:r>
            <a:pPr algn="l" indent="0" marL="0">
              <a:lnSpc>
                <a:spcPts val="3499"/>
              </a:lnSpc>
              <a:buNone/>
            </a:pPr>
            <a:r>
              <a:rPr lang="en-US" sz="2187" b="1" spc="-35" kern="0" dirty="0">
                <a:solidFill>
                  <a:srgbClr val="910D0D"/>
                </a:solidFill>
                <a:latin typeface="Inter" pitchFamily="34" charset="0"/>
                <a:ea typeface="Inter" pitchFamily="34" charset="-122"/>
                <a:cs typeface="Inter" pitchFamily="34" charset="-120"/>
              </a:rPr>
              <a:t>between the size of the input layer and the size of the output layer.</a:t>
            </a:r>
            <a:endParaRPr lang="en-US" sz="2187" dirty="0"/>
          </a:p>
        </p:txBody>
      </p:sp>
      <p:sp>
        <p:nvSpPr>
          <p:cNvPr id="10" name="Text 7"/>
          <p:cNvSpPr/>
          <p:nvPr/>
        </p:nvSpPr>
        <p:spPr>
          <a:xfrm>
            <a:off x="2482334" y="6144816"/>
            <a:ext cx="10110073" cy="444341"/>
          </a:xfrm>
          <a:prstGeom prst="rect">
            <a:avLst/>
          </a:prstGeom>
          <a:noFill/>
          <a:ln/>
        </p:spPr>
        <p:txBody>
          <a:bodyPr wrap="non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 should be </a:t>
            </a:r>
            <a:pPr algn="l" indent="0" marL="0">
              <a:lnSpc>
                <a:spcPts val="3499"/>
              </a:lnSpc>
              <a:buNone/>
            </a:pPr>
            <a:r>
              <a:rPr lang="en-US" sz="2187" b="1" spc="-35" kern="0" dirty="0">
                <a:solidFill>
                  <a:srgbClr val="910D0D"/>
                </a:solidFill>
                <a:latin typeface="Inter" pitchFamily="34" charset="0"/>
                <a:ea typeface="Inter" pitchFamily="34" charset="-122"/>
                <a:cs typeface="Inter" pitchFamily="34" charset="-120"/>
              </a:rPr>
              <a:t>2/3 the size of the input layer, plus the size of the output layer.</a:t>
            </a:r>
            <a:endParaRPr lang="en-US" sz="2187" dirty="0"/>
          </a:p>
        </p:txBody>
      </p:sp>
      <p:sp>
        <p:nvSpPr>
          <p:cNvPr id="11" name="Text 8"/>
          <p:cNvSpPr/>
          <p:nvPr/>
        </p:nvSpPr>
        <p:spPr>
          <a:xfrm>
            <a:off x="2482334" y="6677978"/>
            <a:ext cx="10110073" cy="444341"/>
          </a:xfrm>
          <a:prstGeom prst="rect">
            <a:avLst/>
          </a:prstGeom>
          <a:noFill/>
          <a:ln/>
        </p:spPr>
        <p:txBody>
          <a:bodyPr wrap="non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should be </a:t>
            </a:r>
            <a:pPr algn="l" indent="0" marL="0">
              <a:lnSpc>
                <a:spcPts val="3499"/>
              </a:lnSpc>
              <a:buNone/>
            </a:pPr>
            <a:r>
              <a:rPr lang="en-US" sz="2187" b="1" spc="-35" kern="0" dirty="0">
                <a:solidFill>
                  <a:srgbClr val="910D0D"/>
                </a:solidFill>
                <a:latin typeface="Inter" pitchFamily="34" charset="0"/>
                <a:ea typeface="Inter" pitchFamily="34" charset="-122"/>
                <a:cs typeface="Inter" pitchFamily="34" charset="-120"/>
              </a:rPr>
              <a:t>less than twice the size of the input layer.</a:t>
            </a:r>
            <a:endParaRPr lang="en-US" sz="2187"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315522"/>
            <a:ext cx="10554414" cy="444341"/>
          </a:xfrm>
          <a:prstGeom prst="rect">
            <a:avLst/>
          </a:prstGeom>
          <a:noFill/>
          <a:ln/>
        </p:spPr>
        <p:txBody>
          <a:bodyPr wrap="none" rtlCol="0" anchor="t"/>
          <a:lstStyle/>
          <a:p>
            <a:pPr indent="0" marL="0">
              <a:lnSpc>
                <a:spcPts val="3499"/>
              </a:lnSpc>
              <a:buNone/>
            </a:pPr>
            <a:endParaRPr lang="en-US" sz="2187" dirty="0"/>
          </a:p>
        </p:txBody>
      </p:sp>
      <p:sp>
        <p:nvSpPr>
          <p:cNvPr id="7" name="Text 4"/>
          <p:cNvSpPr/>
          <p:nvPr/>
        </p:nvSpPr>
        <p:spPr>
          <a:xfrm>
            <a:off x="2482334" y="1959769"/>
            <a:ext cx="10110073" cy="888682"/>
          </a:xfrm>
          <a:prstGeom prst="rect">
            <a:avLst/>
          </a:prstGeom>
          <a:noFill/>
          <a:ln/>
        </p:spPr>
        <p:txBody>
          <a:bodyPr wrap="squar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The </a:t>
            </a:r>
            <a:pPr algn="l"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output layer activation</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is mostly sigmoid for binary classification, softmax for a multi-class classifier, and linear for regression.</a:t>
            </a:r>
            <a:endParaRPr lang="en-US" sz="2187" dirty="0"/>
          </a:p>
        </p:txBody>
      </p:sp>
      <p:sp>
        <p:nvSpPr>
          <p:cNvPr id="8" name="Text 5"/>
          <p:cNvSpPr/>
          <p:nvPr/>
        </p:nvSpPr>
        <p:spPr>
          <a:xfrm>
            <a:off x="2482334" y="2937272"/>
            <a:ext cx="10110073" cy="1777365"/>
          </a:xfrm>
          <a:prstGeom prst="rect">
            <a:avLst/>
          </a:prstGeom>
          <a:noFill/>
          <a:ln/>
        </p:spPr>
        <p:txBody>
          <a:bodyPr wrap="squar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The </a:t>
            </a:r>
            <a:pPr algn="l"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classification loss function </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should be matched to the number of labels and their type. The </a:t>
            </a:r>
            <a:pPr algn="l"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binary_crossentropy loss function is best for binary classification</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the categorical_crossentropy is great for multiclass with or one-hot-encoded data and sparse_categorical_crossentropy for integer-like labels.</a:t>
            </a:r>
            <a:endParaRPr lang="en-US" sz="2187" dirty="0"/>
          </a:p>
        </p:txBody>
      </p:sp>
      <p:sp>
        <p:nvSpPr>
          <p:cNvPr id="9" name="Text 6"/>
          <p:cNvSpPr/>
          <p:nvPr/>
        </p:nvSpPr>
        <p:spPr>
          <a:xfrm>
            <a:off x="2482334" y="4803458"/>
            <a:ext cx="10110073" cy="888682"/>
          </a:xfrm>
          <a:prstGeom prst="rect">
            <a:avLst/>
          </a:prstGeom>
          <a:noFill/>
          <a:ln/>
        </p:spPr>
        <p:txBody>
          <a:bodyPr wrap="squar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The accuracy </a:t>
            </a:r>
            <a:pPr algn="l"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metric</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is great to show the percent of correct classifications. You can use more than one!</a:t>
            </a:r>
            <a:endParaRPr lang="en-US" sz="2187" dirty="0"/>
          </a:p>
        </p:txBody>
      </p:sp>
      <p:sp>
        <p:nvSpPr>
          <p:cNvPr id="10" name="Text 7"/>
          <p:cNvSpPr/>
          <p:nvPr/>
        </p:nvSpPr>
        <p:spPr>
          <a:xfrm>
            <a:off x="2482334" y="5780961"/>
            <a:ext cx="10110073" cy="1333024"/>
          </a:xfrm>
          <a:prstGeom prst="rect">
            <a:avLst/>
          </a:prstGeom>
          <a:noFill/>
          <a:ln/>
        </p:spPr>
        <p:txBody>
          <a:bodyPr wrap="squar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The more </a:t>
            </a:r>
            <a:pPr algn="l"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epochs</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the better, start with 30 and follow your </a:t>
            </a:r>
            <a:pPr algn="l"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validation</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a:t>
            </a:r>
            <a:pPr algn="l"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set </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for a decreasing loss and improvement in the accuracy. If you see improvement, increase the number of epochs, otherwise — go back to the drawing board.</a:t>
            </a:r>
            <a:endParaRPr lang="en-US" sz="2187"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5553"/>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35553"/>
          </a:xfrm>
          <a:prstGeom prst="rect">
            <a:avLst/>
          </a:prstGeom>
        </p:spPr>
      </p:pic>
      <p:sp>
        <p:nvSpPr>
          <p:cNvPr id="5" name="Shape 2"/>
          <p:cNvSpPr/>
          <p:nvPr/>
        </p:nvSpPr>
        <p:spPr>
          <a:xfrm>
            <a:off x="0" y="0"/>
            <a:ext cx="14630400" cy="8235553"/>
          </a:xfrm>
          <a:prstGeom prst="rect">
            <a:avLst/>
          </a:prstGeom>
          <a:solidFill>
            <a:srgbClr val="FFFFFF">
              <a:alpha val="85000"/>
            </a:srgbClr>
          </a:solidFill>
          <a:ln/>
        </p:spPr>
      </p:sp>
      <p:sp>
        <p:nvSpPr>
          <p:cNvPr id="6" name="Text 3"/>
          <p:cNvSpPr/>
          <p:nvPr/>
        </p:nvSpPr>
        <p:spPr>
          <a:xfrm>
            <a:off x="3045976" y="494228"/>
            <a:ext cx="2696289" cy="337066"/>
          </a:xfrm>
          <a:prstGeom prst="rect">
            <a:avLst/>
          </a:prstGeom>
          <a:noFill/>
          <a:ln/>
        </p:spPr>
        <p:txBody>
          <a:bodyPr wrap="none" rtlCol="0" anchor="t"/>
          <a:lstStyle/>
          <a:p>
            <a:pPr indent="0" marL="0">
              <a:lnSpc>
                <a:spcPts val="2654"/>
              </a:lnSpc>
              <a:buNone/>
            </a:pPr>
            <a:r>
              <a:rPr lang="en-US" sz="2123" b="1" spc="-64" kern="0" dirty="0">
                <a:solidFill>
                  <a:srgbClr val="000000"/>
                </a:solidFill>
                <a:latin typeface="Inter" pitchFamily="34" charset="0"/>
                <a:ea typeface="Inter" pitchFamily="34" charset="-122"/>
                <a:cs typeface="Inter" pitchFamily="34" charset="-120"/>
              </a:rPr>
              <a:t>OPTIMIZER :</a:t>
            </a:r>
            <a:endParaRPr lang="en-US" sz="2123" dirty="0"/>
          </a:p>
        </p:txBody>
      </p:sp>
      <p:sp>
        <p:nvSpPr>
          <p:cNvPr id="7" name="Text 4"/>
          <p:cNvSpPr/>
          <p:nvPr/>
        </p:nvSpPr>
        <p:spPr>
          <a:xfrm>
            <a:off x="3045976" y="1033462"/>
            <a:ext cx="8538329" cy="718899"/>
          </a:xfrm>
          <a:prstGeom prst="rect">
            <a:avLst/>
          </a:prstGeom>
          <a:noFill/>
          <a:ln/>
        </p:spPr>
        <p:txBody>
          <a:bodyPr wrap="square" rtlCol="0" anchor="t"/>
          <a:lstStyle/>
          <a:p>
            <a:pPr indent="0" marL="0">
              <a:lnSpc>
                <a:spcPts val="2831"/>
              </a:lnSpc>
              <a:buNone/>
            </a:pPr>
            <a:r>
              <a:rPr lang="en-US" sz="1769" spc="-28" kern="0" dirty="0">
                <a:solidFill>
                  <a:srgbClr val="272525"/>
                </a:solidFill>
                <a:latin typeface="Inter" pitchFamily="34" charset="0"/>
                <a:ea typeface="Inter" pitchFamily="34" charset="-122"/>
                <a:cs typeface="Inter" pitchFamily="34" charset="-120"/>
              </a:rPr>
              <a:t>Optimizers in machine learning are used to tune the parameters of a neural network in order to </a:t>
            </a:r>
            <a:pPr indent="0" marL="0">
              <a:lnSpc>
                <a:spcPts val="2831"/>
              </a:lnSpc>
              <a:buNone/>
            </a:pPr>
            <a:r>
              <a:rPr lang="en-US" sz="1769" b="1" spc="-28" kern="0" dirty="0">
                <a:solidFill>
                  <a:srgbClr val="272525"/>
                </a:solidFill>
                <a:latin typeface="Inter" pitchFamily="34" charset="0"/>
                <a:ea typeface="Inter" pitchFamily="34" charset="-122"/>
                <a:cs typeface="Inter" pitchFamily="34" charset="-120"/>
              </a:rPr>
              <a:t>minimize the cost function.</a:t>
            </a:r>
            <a:endParaRPr lang="en-US" sz="1769" dirty="0"/>
          </a:p>
        </p:txBody>
      </p:sp>
      <p:pic>
        <p:nvPicPr>
          <p:cNvPr id="8" name="Image 1" descr="preencoded.png">    </p:cNvPr>
          <p:cNvPicPr>
            <a:picLocks noChangeAspect="1"/>
          </p:cNvPicPr>
          <p:nvPr/>
        </p:nvPicPr>
        <p:blipFill>
          <a:blip r:embed="rId2"/>
          <a:stretch>
            <a:fillRect/>
          </a:stretch>
        </p:blipFill>
        <p:spPr>
          <a:xfrm>
            <a:off x="4035623" y="1954530"/>
            <a:ext cx="6559034" cy="5001697"/>
          </a:xfrm>
          <a:prstGeom prst="rect">
            <a:avLst/>
          </a:prstGeom>
        </p:spPr>
      </p:pic>
      <p:sp>
        <p:nvSpPr>
          <p:cNvPr id="9" name="Text 5"/>
          <p:cNvSpPr/>
          <p:nvPr/>
        </p:nvSpPr>
        <p:spPr>
          <a:xfrm>
            <a:off x="3045976" y="7158395"/>
            <a:ext cx="8538329" cy="582930"/>
          </a:xfrm>
          <a:prstGeom prst="rect">
            <a:avLst/>
          </a:prstGeom>
          <a:noFill/>
          <a:ln/>
        </p:spPr>
        <p:txBody>
          <a:bodyPr wrap="square" rtlCol="0" anchor="t"/>
          <a:lstStyle/>
          <a:p>
            <a:pPr indent="0" marL="0">
              <a:lnSpc>
                <a:spcPts val="2265"/>
              </a:lnSpc>
              <a:buNone/>
            </a:pPr>
            <a:r>
              <a:rPr lang="en-US" sz="1415" spc="-28" kern="0" dirty="0">
                <a:solidFill>
                  <a:srgbClr val="000000"/>
                </a:solidFill>
                <a:latin typeface="Inter" pitchFamily="34" charset="0"/>
                <a:ea typeface="Inter" pitchFamily="34" charset="-122"/>
                <a:cs typeface="Inter" pitchFamily="34" charset="-120"/>
              </a:rPr>
              <a:t>🟢</a:t>
            </a:r>
            <a:pPr indent="0" marL="0">
              <a:lnSpc>
                <a:spcPts val="2265"/>
              </a:lnSpc>
              <a:buNone/>
            </a:pPr>
            <a:r>
              <a:rPr lang="en-US" sz="1415" spc="-28" kern="0" dirty="0">
                <a:solidFill>
                  <a:srgbClr val="272525"/>
                </a:solidFill>
                <a:latin typeface="Inter" pitchFamily="34" charset="0"/>
                <a:ea typeface="Inter" pitchFamily="34" charset="-122"/>
                <a:cs typeface="Inter" pitchFamily="34" charset="-120"/>
              </a:rPr>
              <a:t> </a:t>
            </a:r>
            <a:pPr indent="0" marL="0">
              <a:lnSpc>
                <a:spcPts val="2265"/>
              </a:lnSpc>
              <a:buNone/>
            </a:pPr>
            <a:r>
              <a:rPr lang="en-US" sz="1415" spc="-28" kern="0" dirty="0">
                <a:solidFill>
                  <a:srgbClr val="1F7135"/>
                </a:solidFill>
                <a:latin typeface="Inter" pitchFamily="34" charset="0"/>
                <a:ea typeface="Inter" pitchFamily="34" charset="-122"/>
                <a:cs typeface="Inter" pitchFamily="34" charset="-120"/>
              </a:rPr>
              <a:t>=&gt; RMSPROP</a:t>
            </a:r>
            <a:pPr indent="0" marL="0">
              <a:lnSpc>
                <a:spcPts val="2265"/>
              </a:lnSpc>
              <a:buNone/>
            </a:pPr>
            <a:r>
              <a:rPr lang="en-US" sz="1415" spc="-28" kern="0" dirty="0">
                <a:solidFill>
                  <a:srgbClr val="000000"/>
                </a:solidFill>
                <a:latin typeface="Inter" pitchFamily="34" charset="0"/>
                <a:ea typeface="Inter" pitchFamily="34" charset="-122"/>
                <a:cs typeface="Inter" pitchFamily="34" charset="-120"/>
              </a:rPr>
              <a:t>🔵</a:t>
            </a:r>
            <a:pPr indent="0" marL="0">
              <a:lnSpc>
                <a:spcPts val="2265"/>
              </a:lnSpc>
              <a:buNone/>
            </a:pPr>
            <a:r>
              <a:rPr lang="en-US" sz="1415" spc="-28" kern="0" dirty="0">
                <a:solidFill>
                  <a:srgbClr val="272525"/>
                </a:solidFill>
                <a:latin typeface="Inter" pitchFamily="34" charset="0"/>
                <a:ea typeface="Inter" pitchFamily="34" charset="-122"/>
                <a:cs typeface="Inter" pitchFamily="34" charset="-120"/>
              </a:rPr>
              <a:t>=&gt; ADAM </a:t>
            </a:r>
            <a:pPr indent="0" marL="0">
              <a:lnSpc>
                <a:spcPts val="2265"/>
              </a:lnSpc>
              <a:buNone/>
            </a:pPr>
            <a:r>
              <a:rPr lang="en-US" sz="1415" spc="-28" kern="0" dirty="0">
                <a:solidFill>
                  <a:srgbClr val="000000"/>
                </a:solidFill>
                <a:latin typeface="Inter" pitchFamily="34" charset="0"/>
                <a:ea typeface="Inter" pitchFamily="34" charset="-122"/>
                <a:cs typeface="Inter" pitchFamily="34" charset="-120"/>
              </a:rPr>
              <a:t>⚪</a:t>
            </a:r>
            <a:pPr indent="0" marL="0">
              <a:lnSpc>
                <a:spcPts val="2265"/>
              </a:lnSpc>
              <a:buNone/>
            </a:pPr>
            <a:r>
              <a:rPr lang="en-US" sz="1415" spc="-28" kern="0" dirty="0">
                <a:solidFill>
                  <a:srgbClr val="272525"/>
                </a:solidFill>
                <a:latin typeface="Inter" pitchFamily="34" charset="0"/>
                <a:ea typeface="Inter" pitchFamily="34" charset="-122"/>
                <a:cs typeface="Inter" pitchFamily="34" charset="-120"/>
              </a:rPr>
              <a:t>=&gt;ADAGRAD </a:t>
            </a:r>
            <a:pPr indent="0" marL="0">
              <a:lnSpc>
                <a:spcPts val="2265"/>
              </a:lnSpc>
              <a:buNone/>
            </a:pPr>
            <a:r>
              <a:rPr lang="en-US" sz="1415" spc="-28" kern="0" dirty="0">
                <a:solidFill>
                  <a:srgbClr val="000000"/>
                </a:solidFill>
                <a:latin typeface="Inter" pitchFamily="34" charset="0"/>
                <a:ea typeface="Inter" pitchFamily="34" charset="-122"/>
                <a:cs typeface="Inter" pitchFamily="34" charset="-120"/>
              </a:rPr>
              <a:t>🟣</a:t>
            </a:r>
            <a:pPr indent="0" marL="0">
              <a:lnSpc>
                <a:spcPts val="2265"/>
              </a:lnSpc>
              <a:buNone/>
            </a:pPr>
            <a:r>
              <a:rPr lang="en-US" sz="1415" spc="-28" kern="0" dirty="0">
                <a:solidFill>
                  <a:srgbClr val="272525"/>
                </a:solidFill>
                <a:latin typeface="Inter" pitchFamily="34" charset="0"/>
                <a:ea typeface="Inter" pitchFamily="34" charset="-122"/>
                <a:cs typeface="Inter" pitchFamily="34" charset="-120"/>
              </a:rPr>
              <a:t>=&gt;Gradient Descent  </a:t>
            </a:r>
            <a:pPr indent="0" marL="0">
              <a:lnSpc>
                <a:spcPts val="2265"/>
              </a:lnSpc>
              <a:buNone/>
            </a:pPr>
            <a:r>
              <a:rPr lang="en-US" sz="1415" spc="-28" kern="0" dirty="0">
                <a:solidFill>
                  <a:srgbClr val="204C8E"/>
                </a:solidFill>
                <a:latin typeface="Inter" pitchFamily="34" charset="0"/>
                <a:ea typeface="Inter" pitchFamily="34" charset="-122"/>
                <a:cs typeface="Inter" pitchFamily="34" charset="-120"/>
              </a:rPr>
              <a:t>SkyBlue=&gt;</a:t>
            </a:r>
            <a:pPr indent="0" marL="0">
              <a:lnSpc>
                <a:spcPts val="2265"/>
              </a:lnSpc>
              <a:buNone/>
            </a:pPr>
            <a:r>
              <a:rPr lang="en-US" sz="1415" spc="-28" kern="0" dirty="0">
                <a:solidFill>
                  <a:srgbClr val="272525"/>
                </a:solidFill>
                <a:latin typeface="Inter" pitchFamily="34" charset="0"/>
                <a:ea typeface="Inter" pitchFamily="34" charset="-122"/>
                <a:cs typeface="Inter" pitchFamily="34" charset="-120"/>
              </a:rPr>
              <a:t>Nesterov Accelerated Gradient (NAG)</a:t>
            </a:r>
            <a:endParaRPr lang="en-US" sz="1415"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243370"/>
            <a:ext cx="10554414" cy="444341"/>
          </a:xfrm>
          <a:prstGeom prst="rect">
            <a:avLst/>
          </a:prstGeom>
          <a:noFill/>
          <a:ln/>
        </p:spPr>
        <p:txBody>
          <a:bodyPr wrap="non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We are not choosing Gradient Descent Optimizers because :</a:t>
            </a:r>
            <a:endParaRPr lang="en-US" sz="2187" dirty="0"/>
          </a:p>
        </p:txBody>
      </p:sp>
      <p:sp>
        <p:nvSpPr>
          <p:cNvPr id="7" name="Text 4"/>
          <p:cNvSpPr/>
          <p:nvPr/>
        </p:nvSpPr>
        <p:spPr>
          <a:xfrm>
            <a:off x="2482334" y="1887617"/>
            <a:ext cx="10110073" cy="888682"/>
          </a:xfrm>
          <a:prstGeom prst="rect">
            <a:avLst/>
          </a:prstGeom>
          <a:noFill/>
          <a:ln/>
        </p:spPr>
        <p:txBody>
          <a:bodyPr wrap="square" rtlCol="0" anchor="t"/>
          <a:lstStyle/>
          <a:p>
            <a:pPr algn="l" marL="342900" indent="-342900">
              <a:lnSpc>
                <a:spcPts val="3499"/>
              </a:lnSpc>
              <a:buSzPct val="100000"/>
              <a:buChar char="•"/>
            </a:pPr>
            <a:r>
              <a:rPr lang="en-US" sz="2187" b="1" spc="-35" kern="0" dirty="0">
                <a:solidFill>
                  <a:srgbClr val="272525"/>
                </a:solidFill>
                <a:latin typeface="Inter" pitchFamily="34" charset="0"/>
                <a:ea typeface="Inter" pitchFamily="34" charset="-122"/>
                <a:cs typeface="Inter" pitchFamily="34" charset="-120"/>
              </a:rPr>
              <a:t>Learning rate tuning problem: </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all of them are subjected to the choice of a good learning rate. Unfortunately, this choice is not straighforward.</a:t>
            </a:r>
            <a:endParaRPr lang="en-US" sz="2187" dirty="0"/>
          </a:p>
        </p:txBody>
      </p:sp>
      <p:sp>
        <p:nvSpPr>
          <p:cNvPr id="8" name="Text 5"/>
          <p:cNvSpPr/>
          <p:nvPr/>
        </p:nvSpPr>
        <p:spPr>
          <a:xfrm>
            <a:off x="2482334" y="2865120"/>
            <a:ext cx="10110073" cy="888682"/>
          </a:xfrm>
          <a:prstGeom prst="rect">
            <a:avLst/>
          </a:prstGeom>
          <a:noFill/>
          <a:ln/>
        </p:spPr>
        <p:txBody>
          <a:bodyPr wrap="square" rtlCol="0" anchor="t"/>
          <a:lstStyle/>
          <a:p>
            <a:pPr algn="l" marL="342900" indent="-342900">
              <a:lnSpc>
                <a:spcPts val="3499"/>
              </a:lnSpc>
              <a:buSzPct val="100000"/>
              <a:buChar char="•"/>
            </a:pPr>
            <a:r>
              <a:rPr lang="en-US" sz="2187" b="1" spc="-35" kern="0" dirty="0">
                <a:solidFill>
                  <a:srgbClr val="272525"/>
                </a:solidFill>
                <a:latin typeface="Inter" pitchFamily="34" charset="0"/>
                <a:ea typeface="Inter" pitchFamily="34" charset="-122"/>
                <a:cs typeface="Inter" pitchFamily="34" charset="-120"/>
              </a:rPr>
              <a:t>Not good for sparse data: </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there is no mechanism to put in evidence rarely occurring features. All parameters are updated equally.</a:t>
            </a:r>
            <a:endParaRPr lang="en-US" sz="2187" dirty="0"/>
          </a:p>
        </p:txBody>
      </p:sp>
      <p:sp>
        <p:nvSpPr>
          <p:cNvPr id="9" name="Text 6"/>
          <p:cNvSpPr/>
          <p:nvPr/>
        </p:nvSpPr>
        <p:spPr>
          <a:xfrm>
            <a:off x="2482334" y="3842623"/>
            <a:ext cx="10110073" cy="444341"/>
          </a:xfrm>
          <a:prstGeom prst="rect">
            <a:avLst/>
          </a:prstGeom>
          <a:noFill/>
          <a:ln/>
        </p:spPr>
        <p:txBody>
          <a:bodyPr wrap="non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High possibility of getting stuck into a </a:t>
            </a:r>
            <a:pPr algn="l"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suboptimal local minima</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a:t>
            </a:r>
            <a:endParaRPr lang="en-US" sz="2187" dirty="0"/>
          </a:p>
        </p:txBody>
      </p:sp>
      <p:sp>
        <p:nvSpPr>
          <p:cNvPr id="10" name="Text 7"/>
          <p:cNvSpPr/>
          <p:nvPr/>
        </p:nvSpPr>
        <p:spPr>
          <a:xfrm>
            <a:off x="2037993" y="4536877"/>
            <a:ext cx="10554414" cy="444341"/>
          </a:xfrm>
          <a:prstGeom prst="rect">
            <a:avLst/>
          </a:prstGeom>
          <a:noFill/>
          <a:ln/>
        </p:spPr>
        <p:txBody>
          <a:bodyPr wrap="non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We are Choosing ADAM OPTIMIZER for our model : </a:t>
            </a:r>
            <a:endParaRPr lang="en-US" sz="2187" dirty="0"/>
          </a:p>
        </p:txBody>
      </p:sp>
      <p:sp>
        <p:nvSpPr>
          <p:cNvPr id="11" name="Text 8"/>
          <p:cNvSpPr/>
          <p:nvPr/>
        </p:nvSpPr>
        <p:spPr>
          <a:xfrm>
            <a:off x="2482334" y="5231130"/>
            <a:ext cx="10110073" cy="444341"/>
          </a:xfrm>
          <a:prstGeom prst="rect">
            <a:avLst/>
          </a:prstGeom>
          <a:noFill/>
          <a:ln/>
        </p:spPr>
        <p:txBody>
          <a:bodyPr wrap="none" rtlCol="0" anchor="t"/>
          <a:lstStyle/>
          <a:p>
            <a:pPr algn="l" marL="342900" indent="-342900">
              <a:lnSpc>
                <a:spcPts val="3499"/>
              </a:lnSpc>
              <a:buSzPct val="100000"/>
              <a:buChar char="•"/>
            </a:pPr>
            <a:r>
              <a:rPr lang="en-US" sz="2187" b="1" spc="-35" kern="0" dirty="0">
                <a:solidFill>
                  <a:srgbClr val="272525"/>
                </a:solidFill>
                <a:latin typeface="Inter" pitchFamily="34" charset="0"/>
                <a:ea typeface="Inter" pitchFamily="34" charset="-122"/>
                <a:cs typeface="Inter" pitchFamily="34" charset="-120"/>
              </a:rPr>
              <a:t>Adam is the best</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a:t>
            </a:r>
            <a:pPr algn="l"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among the adaptive optimizers</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in most of the cases.</a:t>
            </a:r>
            <a:endParaRPr lang="en-US" sz="2187" dirty="0"/>
          </a:p>
        </p:txBody>
      </p:sp>
      <p:sp>
        <p:nvSpPr>
          <p:cNvPr id="12" name="Text 9"/>
          <p:cNvSpPr/>
          <p:nvPr/>
        </p:nvSpPr>
        <p:spPr>
          <a:xfrm>
            <a:off x="2482334" y="5764292"/>
            <a:ext cx="10110073" cy="888682"/>
          </a:xfrm>
          <a:prstGeom prst="rect">
            <a:avLst/>
          </a:prstGeom>
          <a:noFill/>
          <a:ln/>
        </p:spPr>
        <p:txBody>
          <a:bodyPr wrap="square" rtlCol="0" anchor="t"/>
          <a:lstStyle/>
          <a:p>
            <a:pPr algn="l" marL="342900" indent="-342900">
              <a:lnSpc>
                <a:spcPts val="3499"/>
              </a:lnSpc>
              <a:buSzPct val="100000"/>
              <a:buChar char="•"/>
            </a:pPr>
            <a:r>
              <a:rPr lang="en-US" sz="2187" b="1" spc="-35" kern="0" dirty="0">
                <a:solidFill>
                  <a:srgbClr val="272525"/>
                </a:solidFill>
                <a:latin typeface="Inter" pitchFamily="34" charset="0"/>
                <a:ea typeface="Inter" pitchFamily="34" charset="-122"/>
                <a:cs typeface="Inter" pitchFamily="34" charset="-120"/>
              </a:rPr>
              <a:t>Good with sparse data</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the adaptive learning rate is perfect for this type of datasets.</a:t>
            </a:r>
            <a:endParaRPr lang="en-US" sz="2187" dirty="0"/>
          </a:p>
        </p:txBody>
      </p:sp>
      <p:sp>
        <p:nvSpPr>
          <p:cNvPr id="13" name="Text 10"/>
          <p:cNvSpPr/>
          <p:nvPr/>
        </p:nvSpPr>
        <p:spPr>
          <a:xfrm>
            <a:off x="2482334" y="6741795"/>
            <a:ext cx="10110073" cy="444341"/>
          </a:xfrm>
          <a:prstGeom prst="rect">
            <a:avLst/>
          </a:prstGeom>
          <a:noFill/>
          <a:ln/>
        </p:spPr>
        <p:txBody>
          <a:bodyPr wrap="non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There is </a:t>
            </a:r>
            <a:pPr algn="l"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no need to focus on the learning rate</a:t>
            </a:r>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value</a:t>
            </a:r>
            <a:endParaRPr lang="en-US" sz="2187"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672346"/>
            <a:ext cx="7890034" cy="555427"/>
          </a:xfrm>
          <a:prstGeom prst="rect">
            <a:avLst/>
          </a:prstGeom>
          <a:noFill/>
          <a:ln/>
        </p:spPr>
        <p:txBody>
          <a:bodyPr wrap="none" rtlCol="0" anchor="t"/>
          <a:lstStyle/>
          <a:p>
            <a:pPr indent="0" marL="0">
              <a:lnSpc>
                <a:spcPts val="4374"/>
              </a:lnSpc>
              <a:buNone/>
            </a:pPr>
            <a:r>
              <a:rPr lang="en-US" sz="3499" b="1" spc="-105" kern="0" dirty="0">
                <a:solidFill>
                  <a:srgbClr val="000000"/>
                </a:solidFill>
                <a:latin typeface="Inter" pitchFamily="34" charset="0"/>
                <a:ea typeface="Inter" pitchFamily="34" charset="-122"/>
                <a:cs typeface="Inter" pitchFamily="34" charset="-120"/>
              </a:rPr>
              <a:t>LSTM MODELS ACCURACY AND LOSS</a:t>
            </a:r>
            <a:endParaRPr lang="en-US" sz="3499" dirty="0"/>
          </a:p>
        </p:txBody>
      </p:sp>
      <p:pic>
        <p:nvPicPr>
          <p:cNvPr id="7" name="Image 1" descr="preencoded.png">    </p:cNvPr>
          <p:cNvPicPr>
            <a:picLocks noChangeAspect="1"/>
          </p:cNvPicPr>
          <p:nvPr/>
        </p:nvPicPr>
        <p:blipFill>
          <a:blip r:embed="rId2"/>
          <a:stretch>
            <a:fillRect/>
          </a:stretch>
        </p:blipFill>
        <p:spPr>
          <a:xfrm>
            <a:off x="2984302" y="1593056"/>
            <a:ext cx="4149447" cy="3332917"/>
          </a:xfrm>
          <a:prstGeom prst="rect">
            <a:avLst/>
          </a:prstGeom>
        </p:spPr>
      </p:pic>
      <p:pic>
        <p:nvPicPr>
          <p:cNvPr id="8" name="Image 2" descr="preencoded.png">    </p:cNvPr>
          <p:cNvPicPr>
            <a:picLocks noChangeAspect="1"/>
          </p:cNvPicPr>
          <p:nvPr/>
        </p:nvPicPr>
        <p:blipFill>
          <a:blip r:embed="rId3"/>
          <a:stretch>
            <a:fillRect/>
          </a:stretch>
        </p:blipFill>
        <p:spPr>
          <a:xfrm>
            <a:off x="7311390" y="1593056"/>
            <a:ext cx="4149447" cy="3332917"/>
          </a:xfrm>
          <a:prstGeom prst="rect">
            <a:avLst/>
          </a:prstGeom>
        </p:spPr>
      </p:pic>
      <p:sp>
        <p:nvSpPr>
          <p:cNvPr id="9" name="Text 4"/>
          <p:cNvSpPr/>
          <p:nvPr/>
        </p:nvSpPr>
        <p:spPr>
          <a:xfrm>
            <a:off x="2482334" y="5069086"/>
            <a:ext cx="10110073" cy="888682"/>
          </a:xfrm>
          <a:prstGeom prst="rect">
            <a:avLst/>
          </a:prstGeom>
          <a:noFill/>
          <a:ln/>
        </p:spPr>
        <p:txBody>
          <a:bodyPr wrap="squar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We see some increase in the model’s accuracy and some decrease in the model’s loss as the number of epochs increases.</a:t>
            </a:r>
            <a:endParaRPr lang="en-US" sz="2187" dirty="0"/>
          </a:p>
        </p:txBody>
      </p:sp>
      <p:sp>
        <p:nvSpPr>
          <p:cNvPr id="10" name="Text 5"/>
          <p:cNvSpPr/>
          <p:nvPr/>
        </p:nvSpPr>
        <p:spPr>
          <a:xfrm>
            <a:off x="2482334" y="6046589"/>
            <a:ext cx="10110073" cy="444341"/>
          </a:xfrm>
          <a:prstGeom prst="rect">
            <a:avLst/>
          </a:prstGeom>
          <a:noFill/>
          <a:ln/>
        </p:spPr>
        <p:txBody>
          <a:bodyPr wrap="non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Additionally, both the training and validation sets showing similar trends.</a:t>
            </a:r>
            <a:endParaRPr lang="en-US" sz="2187" dirty="0"/>
          </a:p>
        </p:txBody>
      </p:sp>
      <p:sp>
        <p:nvSpPr>
          <p:cNvPr id="11" name="Text 6"/>
          <p:cNvSpPr/>
          <p:nvPr/>
        </p:nvSpPr>
        <p:spPr>
          <a:xfrm>
            <a:off x="2482334" y="6579751"/>
            <a:ext cx="10110073" cy="444341"/>
          </a:xfrm>
          <a:prstGeom prst="rect">
            <a:avLst/>
          </a:prstGeom>
          <a:noFill/>
          <a:ln/>
        </p:spPr>
        <p:txBody>
          <a:bodyPr wrap="non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Thus, we are (1) having a working model and</a:t>
            </a:r>
            <a:endParaRPr lang="en-US" sz="2187" dirty="0"/>
          </a:p>
        </p:txBody>
      </p:sp>
      <p:sp>
        <p:nvSpPr>
          <p:cNvPr id="12" name="Text 7"/>
          <p:cNvSpPr/>
          <p:nvPr/>
        </p:nvSpPr>
        <p:spPr>
          <a:xfrm>
            <a:off x="2482334" y="7112913"/>
            <a:ext cx="10110073" cy="444341"/>
          </a:xfrm>
          <a:prstGeom prst="rect">
            <a:avLst/>
          </a:prstGeom>
          <a:noFill/>
          <a:ln/>
        </p:spPr>
        <p:txBody>
          <a:bodyPr wrap="none" rtlCol="0" anchor="t"/>
          <a:lstStyle/>
          <a:p>
            <a:pPr algn="l" marL="342900" indent="-342900">
              <a:lnSpc>
                <a:spcPts val="3499"/>
              </a:lnSpc>
              <a:buSzPct val="100000"/>
              <a:buChar char="•"/>
            </a:pPr>
            <a:r>
              <a:rPr lang="en-US" sz="2187" spc="-35" kern="0" dirty="0">
                <a:solidFill>
                  <a:srgbClr val="272525"/>
                </a:solidFill>
                <a:latin typeface="Inter" pitchFamily="34" charset="0"/>
                <a:ea typeface="Inter" pitchFamily="34" charset="-122"/>
                <a:cs typeface="Inter" pitchFamily="34" charset="-120"/>
              </a:rPr>
              <a:t>(2) probably not overfitting </a:t>
            </a:r>
            <a:endParaRPr lang="en-US" sz="2187"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823448"/>
            <a:ext cx="4443889" cy="555427"/>
          </a:xfrm>
          <a:prstGeom prst="rect">
            <a:avLst/>
          </a:prstGeom>
          <a:noFill/>
          <a:ln/>
        </p:spPr>
        <p:txBody>
          <a:bodyPr wrap="none" rtlCol="0" anchor="t"/>
          <a:lstStyle/>
          <a:p>
            <a:pPr indent="0" marL="0">
              <a:lnSpc>
                <a:spcPts val="4374"/>
              </a:lnSpc>
              <a:buNone/>
            </a:pPr>
            <a:r>
              <a:rPr lang="en-US" sz="3499" b="1" spc="-105" kern="0" dirty="0">
                <a:solidFill>
                  <a:srgbClr val="000000"/>
                </a:solidFill>
                <a:latin typeface="Inter" pitchFamily="34" charset="0"/>
                <a:ea typeface="Inter" pitchFamily="34" charset="-122"/>
                <a:cs typeface="Inter" pitchFamily="34" charset="-120"/>
              </a:rPr>
              <a:t>What is ADHD?</a:t>
            </a:r>
            <a:endParaRPr lang="en-US" sz="3499" dirty="0"/>
          </a:p>
        </p:txBody>
      </p:sp>
      <p:sp>
        <p:nvSpPr>
          <p:cNvPr id="7" name="Text 4"/>
          <p:cNvSpPr/>
          <p:nvPr/>
        </p:nvSpPr>
        <p:spPr>
          <a:xfrm>
            <a:off x="2037993" y="3628787"/>
            <a:ext cx="10554414" cy="1777365"/>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ADHD is one of the most common </a:t>
            </a:r>
            <a:pPr indent="0" marL="0">
              <a:lnSpc>
                <a:spcPts val="3499"/>
              </a:lnSpc>
              <a:buNone/>
            </a:pPr>
            <a:r>
              <a:rPr lang="en-US" sz="2187" i="1" spc="-35" kern="0" dirty="0">
                <a:solidFill>
                  <a:srgbClr val="272525"/>
                </a:solidFill>
                <a:latin typeface="Inter" pitchFamily="34" charset="0"/>
                <a:ea typeface="Inter" pitchFamily="34" charset="-122"/>
                <a:cs typeface="Inter" pitchFamily="34" charset="-120"/>
              </a:rPr>
              <a:t>neurodevelopmental</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disorders of childhood. It is usually first diagnosed in childhood and often lasts into adulthood. Children with ADHD may have trouble paying attention, controlling impulsive behaviors (may act without thinking about what the result will be), or be overly active.</a:t>
            </a:r>
            <a:endParaRPr lang="en-US" sz="2187"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809982"/>
            <a:ext cx="555498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Hypothesis Testing</a:t>
            </a:r>
            <a:endParaRPr lang="en-US" sz="4374" dirty="0"/>
          </a:p>
        </p:txBody>
      </p:sp>
      <p:sp>
        <p:nvSpPr>
          <p:cNvPr id="7" name="Text 4"/>
          <p:cNvSpPr/>
          <p:nvPr/>
        </p:nvSpPr>
        <p:spPr>
          <a:xfrm>
            <a:off x="2037993" y="1837611"/>
            <a:ext cx="10554414" cy="2666048"/>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We have used  a hypothesis testing framework to evaluate the model since it helps obtain both the accuracy of the model and its significance. To calculate the model’s significance, we used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bootstrapping</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Bootstrapping, shortly, is a</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 powerful, computer-based method for statistical inference</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without relying on too many assumptions. It helps us approximate the properties of the population by estimates from small data samples.</a:t>
            </a:r>
            <a:endParaRPr lang="en-US" sz="2187" dirty="0"/>
          </a:p>
        </p:txBody>
      </p:sp>
      <p:sp>
        <p:nvSpPr>
          <p:cNvPr id="8" name="Text 5"/>
          <p:cNvSpPr/>
          <p:nvPr/>
        </p:nvSpPr>
        <p:spPr>
          <a:xfrm>
            <a:off x="2037993" y="4753570"/>
            <a:ext cx="10554414" cy="2666048"/>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Bootstrap resampling is rooted in the principle of using the data itself to estimate the sampling distribution of a statistic. This technique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involves repeatedly drawing samples, with replacement, from the observed dataset and calculating the statistic of interest for each sample</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.The collection of these statistics forms an empirical distribution that approximates the true sampling distribution of the statistic under the null hypothesis</a:t>
            </a:r>
            <a:endParaRPr lang="en-US" sz="2187"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696528" y="710446"/>
            <a:ext cx="9237226" cy="1166932"/>
          </a:xfrm>
          <a:prstGeom prst="rect">
            <a:avLst/>
          </a:prstGeom>
          <a:noFill/>
          <a:ln/>
        </p:spPr>
        <p:txBody>
          <a:bodyPr wrap="square" rtlCol="0" anchor="t"/>
          <a:lstStyle/>
          <a:p>
            <a:pPr indent="0" marL="0">
              <a:lnSpc>
                <a:spcPts val="3063"/>
              </a:lnSpc>
              <a:buNone/>
            </a:pPr>
            <a:r>
              <a:rPr lang="en-US" sz="1914" spc="-31" kern="0" dirty="0">
                <a:solidFill>
                  <a:srgbClr val="272525"/>
                </a:solidFill>
                <a:latin typeface="Inter" pitchFamily="34" charset="0"/>
                <a:ea typeface="Inter" pitchFamily="34" charset="-122"/>
                <a:cs typeface="Inter" pitchFamily="34" charset="-120"/>
              </a:rPr>
              <a:t>NULL HYPOTHESIS : there are </a:t>
            </a:r>
            <a:pPr indent="0" marL="0">
              <a:lnSpc>
                <a:spcPts val="3063"/>
              </a:lnSpc>
              <a:buNone/>
            </a:pPr>
            <a:r>
              <a:rPr lang="en-US" sz="1914" b="1" spc="-31" kern="0" dirty="0">
                <a:solidFill>
                  <a:srgbClr val="272525"/>
                </a:solidFill>
                <a:latin typeface="Inter" pitchFamily="34" charset="0"/>
                <a:ea typeface="Inter" pitchFamily="34" charset="-122"/>
                <a:cs typeface="Inter" pitchFamily="34" charset="-120"/>
              </a:rPr>
              <a:t>no differences </a:t>
            </a:r>
            <a:pPr indent="0" marL="0">
              <a:lnSpc>
                <a:spcPts val="3063"/>
              </a:lnSpc>
              <a:buNone/>
            </a:pPr>
            <a:r>
              <a:rPr lang="en-US" sz="1914" spc="-31" kern="0" dirty="0">
                <a:solidFill>
                  <a:srgbClr val="272525"/>
                </a:solidFill>
                <a:latin typeface="Inter" pitchFamily="34" charset="0"/>
                <a:ea typeface="Inter" pitchFamily="34" charset="-122"/>
                <a:cs typeface="Inter" pitchFamily="34" charset="-120"/>
              </a:rPr>
              <a:t>between ADHD patients to controls</a:t>
            </a:r>
            <a:pPr indent="0" marL="0">
              <a:lnSpc>
                <a:spcPts val="3063"/>
              </a:lnSpc>
              <a:buNone/>
            </a:pPr>
            <a:r>
              <a:rPr lang="en-US" sz="1914" b="1" spc="-31" kern="0" dirty="0">
                <a:solidFill>
                  <a:srgbClr val="272525"/>
                </a:solidFill>
                <a:latin typeface="Inter" pitchFamily="34" charset="0"/>
                <a:ea typeface="Inter" pitchFamily="34" charset="-122"/>
                <a:cs typeface="Inter" pitchFamily="34" charset="-120"/>
              </a:rPr>
              <a:t>                                                                   </a:t>
            </a:r>
            <a:pPr indent="0" marL="0">
              <a:lnSpc>
                <a:spcPts val="3063"/>
              </a:lnSpc>
              <a:buNone/>
            </a:pPr>
            <a:r>
              <a:rPr lang="en-US" sz="1914" spc="-31" kern="0" dirty="0">
                <a:solidFill>
                  <a:srgbClr val="272525"/>
                </a:solidFill>
                <a:latin typeface="Inter" pitchFamily="34" charset="0"/>
                <a:ea typeface="Inter" pitchFamily="34" charset="-122"/>
                <a:cs typeface="Inter" pitchFamily="34" charset="-120"/>
              </a:rPr>
              <a:t>ALTERNATIVE HYPOTHESIS : there </a:t>
            </a:r>
            <a:pPr indent="0" marL="0">
              <a:lnSpc>
                <a:spcPts val="3063"/>
              </a:lnSpc>
              <a:buNone/>
            </a:pPr>
            <a:r>
              <a:rPr lang="en-US" sz="1914" b="1" spc="-31" kern="0" dirty="0">
                <a:solidFill>
                  <a:srgbClr val="272525"/>
                </a:solidFill>
                <a:latin typeface="Inter" pitchFamily="34" charset="0"/>
                <a:ea typeface="Inter" pitchFamily="34" charset="-122"/>
                <a:cs typeface="Inter" pitchFamily="34" charset="-120"/>
              </a:rPr>
              <a:t>are differences</a:t>
            </a:r>
            <a:pPr indent="0" marL="0">
              <a:lnSpc>
                <a:spcPts val="3063"/>
              </a:lnSpc>
              <a:buNone/>
            </a:pPr>
            <a:r>
              <a:rPr lang="en-US" sz="1914" spc="-31" kern="0" dirty="0">
                <a:solidFill>
                  <a:srgbClr val="272525"/>
                </a:solidFill>
                <a:latin typeface="Inter" pitchFamily="34" charset="0"/>
                <a:ea typeface="Inter" pitchFamily="34" charset="-122"/>
                <a:cs typeface="Inter" pitchFamily="34" charset="-120"/>
              </a:rPr>
              <a:t> between ADHD patients to controls</a:t>
            </a:r>
            <a:endParaRPr lang="en-US" sz="1914" dirty="0"/>
          </a:p>
        </p:txBody>
      </p:sp>
      <p:pic>
        <p:nvPicPr>
          <p:cNvPr id="7" name="Image 1" descr="preencoded.png">    </p:cNvPr>
          <p:cNvPicPr>
            <a:picLocks noChangeAspect="1"/>
          </p:cNvPicPr>
          <p:nvPr/>
        </p:nvPicPr>
        <p:blipFill>
          <a:blip r:embed="rId2"/>
          <a:stretch>
            <a:fillRect/>
          </a:stretch>
        </p:blipFill>
        <p:spPr>
          <a:xfrm>
            <a:off x="3819406" y="2096095"/>
            <a:ext cx="6991350" cy="5068252"/>
          </a:xfrm>
          <a:prstGeom prst="rect">
            <a:avLst/>
          </a:prstGeom>
        </p:spPr>
      </p:pic>
      <p:sp>
        <p:nvSpPr>
          <p:cNvPr id="8" name="Text 4"/>
          <p:cNvSpPr/>
          <p:nvPr/>
        </p:nvSpPr>
        <p:spPr>
          <a:xfrm>
            <a:off x="2696528" y="7383066"/>
            <a:ext cx="9237226" cy="310991"/>
          </a:xfrm>
          <a:prstGeom prst="rect">
            <a:avLst/>
          </a:prstGeom>
          <a:noFill/>
          <a:ln/>
        </p:spPr>
        <p:txBody>
          <a:bodyPr wrap="none" rtlCol="0" anchor="t"/>
          <a:lstStyle/>
          <a:p>
            <a:pPr indent="0" marL="0">
              <a:lnSpc>
                <a:spcPts val="2450"/>
              </a:lnSpc>
              <a:buNone/>
            </a:pPr>
            <a:endParaRPr lang="en-US" sz="1531"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090261"/>
            <a:ext cx="10554414" cy="2666048"/>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To evaluate this hypothesis, we will repeatedly resample with replacement from the data; splitting it into a train and test parts, fitting the model, predicting the labels of test data, and calculating the accuracy. Such repetition will create a distribution of accuracies. Such resampling (following the central limit theorem) is likely to approach a Gaussian shape the larger the number of iterations we use. Thus, we could employ statistical tests that require normal distribution (like t-test).</a:t>
            </a:r>
            <a:endParaRPr lang="en-US" sz="2187" dirty="0"/>
          </a:p>
        </p:txBody>
      </p:sp>
      <p:sp>
        <p:nvSpPr>
          <p:cNvPr id="7" name="Text 4"/>
          <p:cNvSpPr/>
          <p:nvPr/>
        </p:nvSpPr>
        <p:spPr>
          <a:xfrm>
            <a:off x="2037993" y="5006221"/>
            <a:ext cx="10554414" cy="1333024"/>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If 0.5 placed at the tails of the distribution (i.e at the last 5%), we can conclude that it is very unlikely that the distribution is centered around 0.5 and reject the null hypothesis. Otherwise, we would fail to reject it.</a:t>
            </a:r>
            <a:endParaRPr lang="en-US" sz="2187"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0672"/>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30672"/>
          </a:xfrm>
          <a:prstGeom prst="rect">
            <a:avLst/>
          </a:prstGeom>
        </p:spPr>
      </p:pic>
      <p:sp>
        <p:nvSpPr>
          <p:cNvPr id="5" name="Shape 2"/>
          <p:cNvSpPr/>
          <p:nvPr/>
        </p:nvSpPr>
        <p:spPr>
          <a:xfrm>
            <a:off x="0" y="0"/>
            <a:ext cx="14630400" cy="8230672"/>
          </a:xfrm>
          <a:prstGeom prst="rect">
            <a:avLst/>
          </a:prstGeom>
          <a:solidFill>
            <a:srgbClr val="FFFFFF">
              <a:alpha val="85000"/>
            </a:srgbClr>
          </a:solidFill>
          <a:ln/>
        </p:spPr>
      </p:sp>
      <p:sp>
        <p:nvSpPr>
          <p:cNvPr id="6" name="Text 3"/>
          <p:cNvSpPr/>
          <p:nvPr/>
        </p:nvSpPr>
        <p:spPr>
          <a:xfrm>
            <a:off x="2681526" y="536496"/>
            <a:ext cx="5288399" cy="487680"/>
          </a:xfrm>
          <a:prstGeom prst="rect">
            <a:avLst/>
          </a:prstGeom>
          <a:noFill/>
          <a:ln/>
        </p:spPr>
        <p:txBody>
          <a:bodyPr wrap="none" rtlCol="0" anchor="t"/>
          <a:lstStyle/>
          <a:p>
            <a:pPr indent="0" marL="0">
              <a:lnSpc>
                <a:spcPts val="3841"/>
              </a:lnSpc>
              <a:buNone/>
            </a:pPr>
            <a:r>
              <a:rPr lang="en-US" sz="3072" b="1" spc="-92" kern="0" dirty="0">
                <a:solidFill>
                  <a:srgbClr val="000000"/>
                </a:solidFill>
                <a:latin typeface="Inter" pitchFamily="34" charset="0"/>
                <a:ea typeface="Inter" pitchFamily="34" charset="-122"/>
                <a:cs typeface="Inter" pitchFamily="34" charset="-120"/>
              </a:rPr>
              <a:t>ROC CURVES OF THE MODEL</a:t>
            </a:r>
            <a:endParaRPr lang="en-US" sz="3072" dirty="0"/>
          </a:p>
        </p:txBody>
      </p:sp>
      <p:pic>
        <p:nvPicPr>
          <p:cNvPr id="7" name="Image 1" descr="preencoded.png">    </p:cNvPr>
          <p:cNvPicPr>
            <a:picLocks noChangeAspect="1"/>
          </p:cNvPicPr>
          <p:nvPr/>
        </p:nvPicPr>
        <p:blipFill>
          <a:blip r:embed="rId2"/>
          <a:stretch>
            <a:fillRect/>
          </a:stretch>
        </p:blipFill>
        <p:spPr>
          <a:xfrm>
            <a:off x="4610814" y="1243608"/>
            <a:ext cx="5408652" cy="3890843"/>
          </a:xfrm>
          <a:prstGeom prst="rect">
            <a:avLst/>
          </a:prstGeom>
        </p:spPr>
      </p:pic>
      <p:sp>
        <p:nvSpPr>
          <p:cNvPr id="8" name="Text 4"/>
          <p:cNvSpPr/>
          <p:nvPr/>
        </p:nvSpPr>
        <p:spPr>
          <a:xfrm>
            <a:off x="2681526" y="5353883"/>
            <a:ext cx="9267230" cy="2340293"/>
          </a:xfrm>
          <a:prstGeom prst="rect">
            <a:avLst/>
          </a:prstGeom>
          <a:noFill/>
          <a:ln/>
        </p:spPr>
        <p:txBody>
          <a:bodyPr wrap="square" rtlCol="0" anchor="t"/>
          <a:lstStyle/>
          <a:p>
            <a:pPr indent="0" marL="0">
              <a:lnSpc>
                <a:spcPts val="3072"/>
              </a:lnSpc>
              <a:buNone/>
            </a:pPr>
            <a:r>
              <a:rPr lang="en-US" sz="1920" spc="-31" kern="0" dirty="0">
                <a:solidFill>
                  <a:srgbClr val="272525"/>
                </a:solidFill>
                <a:latin typeface="Inter" pitchFamily="34" charset="0"/>
                <a:ea typeface="Inter" pitchFamily="34" charset="-122"/>
                <a:cs typeface="Inter" pitchFamily="34" charset="-120"/>
              </a:rPr>
              <a:t>The ROC curve seen above shows a significant above-average classification capacity. We see that the median value, as well as one SD around it, is fully placed above the chance diagonal. The 95% confidence intervals (presented by 2 SD around the mean ROC curve expands below the chance diagonal mostly at the bottom left point. This could mean that the model is more likely to express higher sensitivity but lower specificity.</a:t>
            </a:r>
            <a:endParaRPr lang="en-US" sz="192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743075"/>
            <a:ext cx="10554414" cy="2666048"/>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The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model’s sensitivity</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is the proportion of patients that were identified correctly to have the disease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(i.e. True Positive) </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upon the total number of patients who actually have the disease. The</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 model’s specificity</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describes the proportion of patients that were identified correctly to not have the disease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i.e. True Negative)</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upon the total number of patients who do not have the disease. Usually, these two display an inverse relation.</a:t>
            </a:r>
            <a:endParaRPr lang="en-US" sz="2187" dirty="0"/>
          </a:p>
        </p:txBody>
      </p:sp>
      <p:sp>
        <p:nvSpPr>
          <p:cNvPr id="7" name="Text 4"/>
          <p:cNvSpPr/>
          <p:nvPr/>
        </p:nvSpPr>
        <p:spPr>
          <a:xfrm>
            <a:off x="2037993" y="4659035"/>
            <a:ext cx="10554414" cy="444341"/>
          </a:xfrm>
          <a:prstGeom prst="rect">
            <a:avLst/>
          </a:prstGeom>
          <a:noFill/>
          <a:ln/>
        </p:spPr>
        <p:txBody>
          <a:bodyPr wrap="none" rtlCol="0" anchor="t"/>
          <a:lstStyle/>
          <a:p>
            <a:pPr indent="0" marL="0">
              <a:lnSpc>
                <a:spcPts val="3499"/>
              </a:lnSpc>
              <a:buNone/>
            </a:pPr>
            <a:r>
              <a:rPr lang="en-US" sz="2187" b="1" i="1" spc="-35" kern="0" dirty="0">
                <a:solidFill>
                  <a:srgbClr val="272525"/>
                </a:solidFill>
                <a:latin typeface="Inter" pitchFamily="34" charset="0"/>
                <a:ea typeface="Inter" pitchFamily="34" charset="-122"/>
                <a:cs typeface="Inter" pitchFamily="34" charset="-120"/>
              </a:rPr>
              <a:t>Sensitivity or specificity?</a:t>
            </a:r>
            <a:endParaRPr lang="en-US" sz="2187" dirty="0"/>
          </a:p>
        </p:txBody>
      </p:sp>
      <p:sp>
        <p:nvSpPr>
          <p:cNvPr id="8" name="Text 5"/>
          <p:cNvSpPr/>
          <p:nvPr/>
        </p:nvSpPr>
        <p:spPr>
          <a:xfrm>
            <a:off x="2037993" y="5353288"/>
            <a:ext cx="10554414" cy="1333024"/>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It depends. However, it is common in diagnostic experiments to </a:t>
            </a:r>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favor sensitivity</a:t>
            </a:r>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thus not missing any actually ill patients (and risking falsely diagnosing healthy patients). However, such a decision is highly related to the nature of the hypothesis</a:t>
            </a:r>
            <a:endParaRPr lang="en-US" sz="2187"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2696"/>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32696"/>
          </a:xfrm>
          <a:prstGeom prst="rect">
            <a:avLst/>
          </a:prstGeom>
        </p:spPr>
      </p:pic>
      <p:sp>
        <p:nvSpPr>
          <p:cNvPr id="5" name="Shape 2"/>
          <p:cNvSpPr/>
          <p:nvPr/>
        </p:nvSpPr>
        <p:spPr>
          <a:xfrm>
            <a:off x="0" y="0"/>
            <a:ext cx="14630400" cy="8232696"/>
          </a:xfrm>
          <a:prstGeom prst="rect">
            <a:avLst/>
          </a:prstGeom>
          <a:solidFill>
            <a:srgbClr val="FFFFFF">
              <a:alpha val="85000"/>
            </a:srgbClr>
          </a:solidFill>
          <a:ln/>
        </p:spPr>
      </p:sp>
      <p:sp>
        <p:nvSpPr>
          <p:cNvPr id="6" name="Text 3"/>
          <p:cNvSpPr/>
          <p:nvPr/>
        </p:nvSpPr>
        <p:spPr>
          <a:xfrm>
            <a:off x="2439710" y="564475"/>
            <a:ext cx="9750862" cy="1282779"/>
          </a:xfrm>
          <a:prstGeom prst="rect">
            <a:avLst/>
          </a:prstGeom>
          <a:noFill/>
          <a:ln/>
        </p:spPr>
        <p:txBody>
          <a:bodyPr wrap="square" rtlCol="0" anchor="t"/>
          <a:lstStyle/>
          <a:p>
            <a:pPr indent="0" marL="0">
              <a:lnSpc>
                <a:spcPts val="5051"/>
              </a:lnSpc>
              <a:buNone/>
            </a:pPr>
            <a:r>
              <a:rPr lang="en-US" sz="4041" b="1" spc="-121" kern="0" dirty="0">
                <a:solidFill>
                  <a:srgbClr val="000000"/>
                </a:solidFill>
                <a:latin typeface="Inter" pitchFamily="34" charset="0"/>
                <a:ea typeface="Inter" pitchFamily="34" charset="-122"/>
                <a:cs typeface="Inter" pitchFamily="34" charset="-120"/>
              </a:rPr>
              <a:t>Overview of Artificial Neural Networks (ANNs)</a:t>
            </a:r>
            <a:endParaRPr lang="en-US" sz="4041" dirty="0"/>
          </a:p>
        </p:txBody>
      </p:sp>
      <p:sp>
        <p:nvSpPr>
          <p:cNvPr id="7" name="Text 4"/>
          <p:cNvSpPr/>
          <p:nvPr/>
        </p:nvSpPr>
        <p:spPr>
          <a:xfrm>
            <a:off x="2439710" y="2360414"/>
            <a:ext cx="2565916" cy="320635"/>
          </a:xfrm>
          <a:prstGeom prst="rect">
            <a:avLst/>
          </a:prstGeom>
          <a:noFill/>
          <a:ln/>
        </p:spPr>
        <p:txBody>
          <a:bodyPr wrap="none" rtlCol="0" anchor="t"/>
          <a:lstStyle/>
          <a:p>
            <a:pPr indent="0" marL="0">
              <a:lnSpc>
                <a:spcPts val="2526"/>
              </a:lnSpc>
              <a:buNone/>
            </a:pPr>
            <a:r>
              <a:rPr lang="en-US" sz="2020" b="1" spc="-61" kern="0" dirty="0">
                <a:solidFill>
                  <a:srgbClr val="000000"/>
                </a:solidFill>
                <a:latin typeface="Inter" pitchFamily="34" charset="0"/>
                <a:ea typeface="Inter" pitchFamily="34" charset="-122"/>
                <a:cs typeface="Inter" pitchFamily="34" charset="-120"/>
              </a:rPr>
              <a:t>What are ANNs?</a:t>
            </a:r>
            <a:endParaRPr lang="en-US" sz="2020" dirty="0"/>
          </a:p>
        </p:txBody>
      </p:sp>
      <p:sp>
        <p:nvSpPr>
          <p:cNvPr id="8" name="Text 5"/>
          <p:cNvSpPr/>
          <p:nvPr/>
        </p:nvSpPr>
        <p:spPr>
          <a:xfrm>
            <a:off x="2439710" y="2886313"/>
            <a:ext cx="2916079" cy="4597241"/>
          </a:xfrm>
          <a:prstGeom prst="rect">
            <a:avLst/>
          </a:prstGeom>
          <a:noFill/>
          <a:ln/>
        </p:spPr>
        <p:txBody>
          <a:bodyPr wrap="square" rtlCol="0" anchor="t"/>
          <a:lstStyle/>
          <a:p>
            <a:pPr indent="0" marL="0">
              <a:lnSpc>
                <a:spcPts val="2586"/>
              </a:lnSpc>
              <a:buNone/>
            </a:pPr>
            <a:r>
              <a:rPr lang="en-US" sz="1616" spc="-32" kern="0" dirty="0">
                <a:solidFill>
                  <a:srgbClr val="272525"/>
                </a:solidFill>
                <a:latin typeface="Inter" pitchFamily="34" charset="0"/>
                <a:ea typeface="Inter" pitchFamily="34" charset="-122"/>
                <a:cs typeface="Inter" pitchFamily="34" charset="-120"/>
              </a:rPr>
              <a:t>An Artificial Neural Network (ANN) is a simplified model of the brain, </a:t>
            </a:r>
            <a:pPr indent="0" marL="0">
              <a:lnSpc>
                <a:spcPts val="2586"/>
              </a:lnSpc>
              <a:buNone/>
            </a:pPr>
            <a:r>
              <a:rPr lang="en-US" sz="1616" b="1" spc="-32" kern="0" dirty="0">
                <a:solidFill>
                  <a:srgbClr val="272525"/>
                </a:solidFill>
                <a:latin typeface="Inter" pitchFamily="34" charset="0"/>
                <a:ea typeface="Inter" pitchFamily="34" charset="-122"/>
                <a:cs typeface="Inter" pitchFamily="34" charset="-120"/>
              </a:rPr>
              <a:t>mimicking its structure with interconnected processing units called neurons,</a:t>
            </a:r>
            <a:pPr indent="0" marL="0">
              <a:lnSpc>
                <a:spcPts val="2586"/>
              </a:lnSpc>
              <a:buNone/>
            </a:pPr>
            <a:r>
              <a:rPr lang="en-US" sz="1616" spc="-32" kern="0" dirty="0">
                <a:solidFill>
                  <a:srgbClr val="272525"/>
                </a:solidFill>
                <a:latin typeface="Inter" pitchFamily="34" charset="0"/>
                <a:ea typeface="Inter" pitchFamily="34" charset="-122"/>
                <a:cs typeface="Inter" pitchFamily="34" charset="-120"/>
              </a:rPr>
              <a:t> which </a:t>
            </a:r>
            <a:pPr indent="0" marL="0">
              <a:lnSpc>
                <a:spcPts val="2586"/>
              </a:lnSpc>
              <a:buNone/>
            </a:pPr>
            <a:r>
              <a:rPr lang="en-US" sz="1616" b="1" spc="-32" kern="0" dirty="0">
                <a:solidFill>
                  <a:srgbClr val="272525"/>
                </a:solidFill>
                <a:latin typeface="Inter" pitchFamily="34" charset="0"/>
                <a:ea typeface="Inter" pitchFamily="34" charset="-122"/>
                <a:cs typeface="Inter" pitchFamily="34" charset="-120"/>
              </a:rPr>
              <a:t>learn to perform specific tasks by adjusting the strength of their connections</a:t>
            </a:r>
            <a:pPr indent="0" marL="0">
              <a:lnSpc>
                <a:spcPts val="2586"/>
              </a:lnSpc>
              <a:buNone/>
            </a:pPr>
            <a:r>
              <a:rPr lang="en-US" sz="1616" spc="-32" kern="0" dirty="0">
                <a:solidFill>
                  <a:srgbClr val="272525"/>
                </a:solidFill>
                <a:latin typeface="Inter" pitchFamily="34" charset="0"/>
                <a:ea typeface="Inter" pitchFamily="34" charset="-122"/>
                <a:cs typeface="Inter" pitchFamily="34" charset="-120"/>
              </a:rPr>
              <a:t> during the training process. ANNs excel at recognizing patterns, extracting features, and making predictions from complex, nonlinear data.</a:t>
            </a:r>
            <a:endParaRPr lang="en-US" sz="1616" dirty="0"/>
          </a:p>
        </p:txBody>
      </p:sp>
      <p:sp>
        <p:nvSpPr>
          <p:cNvPr id="9" name="Text 6"/>
          <p:cNvSpPr/>
          <p:nvPr/>
        </p:nvSpPr>
        <p:spPr>
          <a:xfrm>
            <a:off x="5864185" y="2360414"/>
            <a:ext cx="2565916" cy="320635"/>
          </a:xfrm>
          <a:prstGeom prst="rect">
            <a:avLst/>
          </a:prstGeom>
          <a:noFill/>
          <a:ln/>
        </p:spPr>
        <p:txBody>
          <a:bodyPr wrap="none" rtlCol="0" anchor="t"/>
          <a:lstStyle/>
          <a:p>
            <a:pPr indent="0" marL="0">
              <a:lnSpc>
                <a:spcPts val="2526"/>
              </a:lnSpc>
              <a:buNone/>
            </a:pPr>
            <a:r>
              <a:rPr lang="en-US" sz="2020" b="1" spc="-61" kern="0" dirty="0">
                <a:solidFill>
                  <a:srgbClr val="000000"/>
                </a:solidFill>
                <a:latin typeface="Inter" pitchFamily="34" charset="0"/>
                <a:ea typeface="Inter" pitchFamily="34" charset="-122"/>
                <a:cs typeface="Inter" pitchFamily="34" charset="-120"/>
              </a:rPr>
              <a:t>Applications of ANNs</a:t>
            </a:r>
            <a:endParaRPr lang="en-US" sz="2020" dirty="0"/>
          </a:p>
        </p:txBody>
      </p:sp>
      <p:sp>
        <p:nvSpPr>
          <p:cNvPr id="10" name="Text 7"/>
          <p:cNvSpPr/>
          <p:nvPr/>
        </p:nvSpPr>
        <p:spPr>
          <a:xfrm>
            <a:off x="5864185" y="2886313"/>
            <a:ext cx="2916079" cy="4597241"/>
          </a:xfrm>
          <a:prstGeom prst="rect">
            <a:avLst/>
          </a:prstGeom>
          <a:noFill/>
          <a:ln/>
        </p:spPr>
        <p:txBody>
          <a:bodyPr wrap="square" rtlCol="0" anchor="t"/>
          <a:lstStyle/>
          <a:p>
            <a:pPr indent="0" marL="0">
              <a:lnSpc>
                <a:spcPts val="2586"/>
              </a:lnSpc>
              <a:buNone/>
            </a:pPr>
            <a:r>
              <a:rPr lang="en-US" sz="1616" spc="-32" kern="0" dirty="0">
                <a:solidFill>
                  <a:srgbClr val="272525"/>
                </a:solidFill>
                <a:latin typeface="Inter" pitchFamily="34" charset="0"/>
                <a:ea typeface="Inter" pitchFamily="34" charset="-122"/>
                <a:cs typeface="Inter" pitchFamily="34" charset="-120"/>
              </a:rPr>
              <a:t>ANNs have been </a:t>
            </a:r>
            <a:pPr indent="0" marL="0">
              <a:lnSpc>
                <a:spcPts val="2586"/>
              </a:lnSpc>
              <a:buNone/>
            </a:pPr>
            <a:r>
              <a:rPr lang="en-US" sz="1616" b="1" spc="-32" kern="0" dirty="0">
                <a:solidFill>
                  <a:srgbClr val="272525"/>
                </a:solidFill>
                <a:latin typeface="Inter" pitchFamily="34" charset="0"/>
                <a:ea typeface="Inter" pitchFamily="34" charset="-122"/>
                <a:cs typeface="Inter" pitchFamily="34" charset="-120"/>
              </a:rPr>
              <a:t>successfully applied to a wide range of domains</a:t>
            </a:r>
            <a:pPr indent="0" marL="0">
              <a:lnSpc>
                <a:spcPts val="2586"/>
              </a:lnSpc>
              <a:buNone/>
            </a:pPr>
            <a:r>
              <a:rPr lang="en-US" sz="1616" spc="-32" kern="0" dirty="0">
                <a:solidFill>
                  <a:srgbClr val="272525"/>
                </a:solidFill>
                <a:latin typeface="Inter" pitchFamily="34" charset="0"/>
                <a:ea typeface="Inter" pitchFamily="34" charset="-122"/>
                <a:cs typeface="Inter" pitchFamily="34" charset="-120"/>
              </a:rPr>
              <a:t>, </a:t>
            </a:r>
            <a:pPr indent="0" marL="0">
              <a:lnSpc>
                <a:spcPts val="2586"/>
              </a:lnSpc>
              <a:buNone/>
            </a:pPr>
            <a:r>
              <a:rPr lang="en-US" sz="1616" b="1" spc="-32" kern="0" dirty="0">
                <a:solidFill>
                  <a:srgbClr val="272525"/>
                </a:solidFill>
                <a:latin typeface="Inter" pitchFamily="34" charset="0"/>
                <a:ea typeface="Inter" pitchFamily="34" charset="-122"/>
                <a:cs typeface="Inter" pitchFamily="34" charset="-120"/>
              </a:rPr>
              <a:t>including</a:t>
            </a:r>
            <a:pPr indent="0" marL="0">
              <a:lnSpc>
                <a:spcPts val="2586"/>
              </a:lnSpc>
              <a:buNone/>
            </a:pPr>
            <a:r>
              <a:rPr lang="en-US" sz="1616" spc="-32" kern="0" dirty="0">
                <a:solidFill>
                  <a:srgbClr val="272525"/>
                </a:solidFill>
                <a:latin typeface="Inter" pitchFamily="34" charset="0"/>
                <a:ea typeface="Inter" pitchFamily="34" charset="-122"/>
                <a:cs typeface="Inter" pitchFamily="34" charset="-120"/>
              </a:rPr>
              <a:t> </a:t>
            </a:r>
            <a:pPr indent="0" marL="0">
              <a:lnSpc>
                <a:spcPts val="2586"/>
              </a:lnSpc>
              <a:buNone/>
            </a:pPr>
            <a:r>
              <a:rPr lang="en-US" sz="1616" b="1" spc="-32" kern="0" dirty="0">
                <a:solidFill>
                  <a:srgbClr val="272525"/>
                </a:solidFill>
                <a:latin typeface="Inter" pitchFamily="34" charset="0"/>
                <a:ea typeface="Inter" pitchFamily="34" charset="-122"/>
                <a:cs typeface="Inter" pitchFamily="34" charset="-120"/>
              </a:rPr>
              <a:t>image recognition, natural language processing, speech recognition, and medical diagnosis</a:t>
            </a:r>
            <a:pPr indent="0" marL="0">
              <a:lnSpc>
                <a:spcPts val="2586"/>
              </a:lnSpc>
              <a:buNone/>
            </a:pPr>
            <a:r>
              <a:rPr lang="en-US" sz="1616" spc="-32" kern="0" dirty="0">
                <a:solidFill>
                  <a:srgbClr val="272525"/>
                </a:solidFill>
                <a:latin typeface="Inter" pitchFamily="34" charset="0"/>
                <a:ea typeface="Inter" pitchFamily="34" charset="-122"/>
                <a:cs typeface="Inter" pitchFamily="34" charset="-120"/>
              </a:rPr>
              <a:t>. Their ability to learn from data and generalize to new, unseen examples makes them particularly well-suited for tasks where traditional algorithms may struggle, such as the analysis of fMRI data for ADHD detection.</a:t>
            </a:r>
            <a:endParaRPr lang="en-US" sz="1616" dirty="0"/>
          </a:p>
        </p:txBody>
      </p:sp>
      <p:sp>
        <p:nvSpPr>
          <p:cNvPr id="11" name="Text 8"/>
          <p:cNvSpPr/>
          <p:nvPr/>
        </p:nvSpPr>
        <p:spPr>
          <a:xfrm>
            <a:off x="9288661" y="2360414"/>
            <a:ext cx="2565916" cy="320635"/>
          </a:xfrm>
          <a:prstGeom prst="rect">
            <a:avLst/>
          </a:prstGeom>
          <a:noFill/>
          <a:ln/>
        </p:spPr>
        <p:txBody>
          <a:bodyPr wrap="none" rtlCol="0" anchor="t"/>
          <a:lstStyle/>
          <a:p>
            <a:pPr indent="0" marL="0">
              <a:lnSpc>
                <a:spcPts val="2526"/>
              </a:lnSpc>
              <a:buNone/>
            </a:pPr>
            <a:r>
              <a:rPr lang="en-US" sz="2020" b="1" spc="-61" kern="0" dirty="0">
                <a:solidFill>
                  <a:srgbClr val="000000"/>
                </a:solidFill>
                <a:latin typeface="Inter" pitchFamily="34" charset="0"/>
                <a:ea typeface="Inter" pitchFamily="34" charset="-122"/>
                <a:cs typeface="Inter" pitchFamily="34" charset="-120"/>
              </a:rPr>
              <a:t>Advantages of ANNs</a:t>
            </a:r>
            <a:endParaRPr lang="en-US" sz="2020" dirty="0"/>
          </a:p>
        </p:txBody>
      </p:sp>
      <p:sp>
        <p:nvSpPr>
          <p:cNvPr id="12" name="Text 9"/>
          <p:cNvSpPr/>
          <p:nvPr/>
        </p:nvSpPr>
        <p:spPr>
          <a:xfrm>
            <a:off x="9288661" y="2886313"/>
            <a:ext cx="2916079" cy="3940492"/>
          </a:xfrm>
          <a:prstGeom prst="rect">
            <a:avLst/>
          </a:prstGeom>
          <a:noFill/>
          <a:ln/>
        </p:spPr>
        <p:txBody>
          <a:bodyPr wrap="square" rtlCol="0" anchor="t"/>
          <a:lstStyle/>
          <a:p>
            <a:pPr indent="0" marL="0">
              <a:lnSpc>
                <a:spcPts val="2586"/>
              </a:lnSpc>
              <a:buNone/>
            </a:pPr>
            <a:r>
              <a:rPr lang="en-US" sz="1616" spc="-32" kern="0" dirty="0">
                <a:solidFill>
                  <a:srgbClr val="272525"/>
                </a:solidFill>
                <a:latin typeface="Inter" pitchFamily="34" charset="0"/>
                <a:ea typeface="Inter" pitchFamily="34" charset="-122"/>
                <a:cs typeface="Inter" pitchFamily="34" charset="-120"/>
              </a:rPr>
              <a:t>ANNs can</a:t>
            </a:r>
            <a:pPr indent="0" marL="0">
              <a:lnSpc>
                <a:spcPts val="2586"/>
              </a:lnSpc>
              <a:buNone/>
            </a:pPr>
            <a:r>
              <a:rPr lang="en-US" sz="1616" b="1" spc="-32" kern="0" dirty="0">
                <a:solidFill>
                  <a:srgbClr val="272525"/>
                </a:solidFill>
                <a:latin typeface="Inter" pitchFamily="34" charset="0"/>
                <a:ea typeface="Inter" pitchFamily="34" charset="-122"/>
                <a:cs typeface="Inter" pitchFamily="34" charset="-120"/>
              </a:rPr>
              <a:t> effectively handle noisy or incomplete data,</a:t>
            </a:r>
            <a:pPr indent="0" marL="0">
              <a:lnSpc>
                <a:spcPts val="2586"/>
              </a:lnSpc>
              <a:buNone/>
            </a:pPr>
            <a:r>
              <a:rPr lang="en-US" sz="1616" spc="-32" kern="0" dirty="0">
                <a:solidFill>
                  <a:srgbClr val="272525"/>
                </a:solidFill>
                <a:latin typeface="Inter" pitchFamily="34" charset="0"/>
                <a:ea typeface="Inter" pitchFamily="34" charset="-122"/>
                <a:cs typeface="Inter" pitchFamily="34" charset="-120"/>
              </a:rPr>
              <a:t> making them a powerful tool for processing and analyzing </a:t>
            </a:r>
            <a:pPr indent="0" marL="0">
              <a:lnSpc>
                <a:spcPts val="2586"/>
              </a:lnSpc>
              <a:buNone/>
            </a:pPr>
            <a:r>
              <a:rPr lang="en-US" sz="1616" b="1" spc="-32" kern="0" dirty="0">
                <a:solidFill>
                  <a:srgbClr val="272525"/>
                </a:solidFill>
                <a:latin typeface="Inter" pitchFamily="34" charset="0"/>
                <a:ea typeface="Inter" pitchFamily="34" charset="-122"/>
                <a:cs typeface="Inter" pitchFamily="34" charset="-120"/>
              </a:rPr>
              <a:t>complex neuroimaging data.</a:t>
            </a:r>
            <a:pPr indent="0" marL="0">
              <a:lnSpc>
                <a:spcPts val="2586"/>
              </a:lnSpc>
              <a:buNone/>
            </a:pPr>
            <a:r>
              <a:rPr lang="en-US" sz="1616" spc="-32" kern="0" dirty="0">
                <a:solidFill>
                  <a:srgbClr val="272525"/>
                </a:solidFill>
                <a:latin typeface="Inter" pitchFamily="34" charset="0"/>
                <a:ea typeface="Inter" pitchFamily="34" charset="-122"/>
                <a:cs typeface="Inter" pitchFamily="34" charset="-120"/>
              </a:rPr>
              <a:t> Additionally, they can learn to extract relevant features from the data, reducing the need for manual feature engineering, which is often a time-consuming and subjective process.</a:t>
            </a:r>
            <a:endParaRPr lang="en-US" sz="1616"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6625"/>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36625"/>
          </a:xfrm>
          <a:prstGeom prst="rect">
            <a:avLst/>
          </a:prstGeom>
        </p:spPr>
      </p:pic>
      <p:sp>
        <p:nvSpPr>
          <p:cNvPr id="5" name="Shape 2"/>
          <p:cNvSpPr/>
          <p:nvPr/>
        </p:nvSpPr>
        <p:spPr>
          <a:xfrm>
            <a:off x="0" y="0"/>
            <a:ext cx="14630400" cy="8236625"/>
          </a:xfrm>
          <a:prstGeom prst="rect">
            <a:avLst/>
          </a:prstGeom>
          <a:solidFill>
            <a:srgbClr val="FFFFFF">
              <a:alpha val="85000"/>
            </a:srgbClr>
          </a:solidFill>
          <a:ln/>
        </p:spPr>
      </p:sp>
      <p:sp>
        <p:nvSpPr>
          <p:cNvPr id="6" name="Text 3"/>
          <p:cNvSpPr/>
          <p:nvPr/>
        </p:nvSpPr>
        <p:spPr>
          <a:xfrm>
            <a:off x="3379113" y="455652"/>
            <a:ext cx="5250180" cy="517922"/>
          </a:xfrm>
          <a:prstGeom prst="rect">
            <a:avLst/>
          </a:prstGeom>
          <a:noFill/>
          <a:ln/>
        </p:spPr>
        <p:txBody>
          <a:bodyPr wrap="none" rtlCol="0" anchor="t"/>
          <a:lstStyle/>
          <a:p>
            <a:pPr indent="0" marL="0">
              <a:lnSpc>
                <a:spcPts val="4078"/>
              </a:lnSpc>
              <a:buNone/>
            </a:pPr>
            <a:r>
              <a:rPr lang="en-US" sz="3262" b="1" spc="-98" kern="0" dirty="0">
                <a:solidFill>
                  <a:srgbClr val="000000"/>
                </a:solidFill>
                <a:latin typeface="Inter" pitchFamily="34" charset="0"/>
                <a:ea typeface="Inter" pitchFamily="34" charset="-122"/>
                <a:cs typeface="Inter" pitchFamily="34" charset="-120"/>
              </a:rPr>
              <a:t>IMPLEMENTATION OF ANN:</a:t>
            </a:r>
            <a:endParaRPr lang="en-US" sz="3262" dirty="0"/>
          </a:p>
        </p:txBody>
      </p:sp>
      <p:sp>
        <p:nvSpPr>
          <p:cNvPr id="7" name="Shape 4"/>
          <p:cNvSpPr/>
          <p:nvPr/>
        </p:nvSpPr>
        <p:spPr>
          <a:xfrm>
            <a:off x="3379113" y="1222058"/>
            <a:ext cx="7872055" cy="6558915"/>
          </a:xfrm>
          <a:prstGeom prst="roundRect">
            <a:avLst>
              <a:gd name="adj" fmla="val 1137"/>
            </a:avLst>
          </a:prstGeom>
          <a:noFill/>
          <a:ln w="7620">
            <a:solidFill>
              <a:srgbClr val="000000">
                <a:alpha val="8000"/>
              </a:srgbClr>
            </a:solidFill>
            <a:prstDash val="solid"/>
          </a:ln>
        </p:spPr>
      </p:sp>
      <p:sp>
        <p:nvSpPr>
          <p:cNvPr id="8" name="Shape 5"/>
          <p:cNvSpPr/>
          <p:nvPr/>
        </p:nvSpPr>
        <p:spPr>
          <a:xfrm>
            <a:off x="3386733" y="1229678"/>
            <a:ext cx="7856815" cy="6543675"/>
          </a:xfrm>
          <a:prstGeom prst="rect">
            <a:avLst/>
          </a:prstGeom>
          <a:solidFill>
            <a:srgbClr val="FFFFFF">
              <a:alpha val="4000"/>
            </a:srgbClr>
          </a:solidFill>
          <a:ln/>
        </p:spPr>
      </p:sp>
      <p:sp>
        <p:nvSpPr>
          <p:cNvPr id="9" name="Text 6"/>
          <p:cNvSpPr/>
          <p:nvPr/>
        </p:nvSpPr>
        <p:spPr>
          <a:xfrm>
            <a:off x="3552468" y="1336715"/>
            <a:ext cx="3593306" cy="265152"/>
          </a:xfrm>
          <a:prstGeom prst="rect">
            <a:avLst/>
          </a:prstGeom>
          <a:noFill/>
          <a:ln/>
        </p:spPr>
        <p:txBody>
          <a:bodyPr wrap="none" rtlCol="0" anchor="t"/>
          <a:lstStyle/>
          <a:p>
            <a:pPr indent="0" marL="0">
              <a:lnSpc>
                <a:spcPts val="2088"/>
              </a:lnSpc>
              <a:buNone/>
            </a:pPr>
            <a:endParaRPr lang="en-US" sz="1305" dirty="0"/>
          </a:p>
        </p:txBody>
      </p:sp>
      <p:sp>
        <p:nvSpPr>
          <p:cNvPr id="10" name="Text 7"/>
          <p:cNvSpPr/>
          <p:nvPr/>
        </p:nvSpPr>
        <p:spPr>
          <a:xfrm>
            <a:off x="3817501" y="1701284"/>
            <a:ext cx="3328273" cy="298252"/>
          </a:xfrm>
          <a:prstGeom prst="rect">
            <a:avLst/>
          </a:prstGeom>
          <a:noFill/>
          <a:ln/>
        </p:spPr>
        <p:txBody>
          <a:bodyPr wrap="none" rtlCol="0" anchor="t"/>
          <a:lstStyle/>
          <a:p>
            <a:pPr algn="l" marL="342900" indent="-342900">
              <a:lnSpc>
                <a:spcPts val="2349"/>
              </a:lnSpc>
              <a:buSzPct val="100000"/>
              <a:buChar char="•"/>
            </a:pPr>
            <a:r>
              <a:rPr lang="en-US" sz="1305" b="1" spc="-26" kern="0" dirty="0">
                <a:solidFill>
                  <a:srgbClr val="272525"/>
                </a:solidFill>
                <a:latin typeface="Inter" pitchFamily="34" charset="0"/>
                <a:ea typeface="Inter" pitchFamily="34" charset="-122"/>
                <a:cs typeface="Inter" pitchFamily="34" charset="-120"/>
              </a:rPr>
              <a:t>Input Layer:</a:t>
            </a:r>
            <a:endParaRPr lang="en-US" sz="1305" dirty="0"/>
          </a:p>
        </p:txBody>
      </p:sp>
      <p:sp>
        <p:nvSpPr>
          <p:cNvPr id="11" name="Text 8"/>
          <p:cNvSpPr/>
          <p:nvPr/>
        </p:nvSpPr>
        <p:spPr>
          <a:xfrm>
            <a:off x="4082653" y="2098953"/>
            <a:ext cx="3063121" cy="596503"/>
          </a:xfrm>
          <a:prstGeom prst="rect">
            <a:avLst/>
          </a:prstGeom>
          <a:noFill/>
          <a:ln/>
        </p:spPr>
        <p:txBody>
          <a:bodyPr wrap="square" rtlCol="0" anchor="t"/>
          <a:lstStyle/>
          <a:p>
            <a:pPr algn="l" lvl="1" marL="685800" indent="-342900">
              <a:lnSpc>
                <a:spcPts val="2349"/>
              </a:lnSpc>
              <a:buSzPct val="100000"/>
              <a:buChar char="•"/>
            </a:pPr>
            <a:r>
              <a:rPr lang="en-US" sz="1305" spc="-26" kern="0" dirty="0">
                <a:solidFill>
                  <a:srgbClr val="272525"/>
                </a:solidFill>
                <a:latin typeface="Inter" pitchFamily="34" charset="0"/>
                <a:ea typeface="Inter" pitchFamily="34" charset="-122"/>
                <a:cs typeface="Inter" pitchFamily="34" charset="-120"/>
              </a:rPr>
              <a:t>Dense with # neurons = # features / 2 (captures basic features).</a:t>
            </a:r>
            <a:endParaRPr lang="en-US" sz="1305" dirty="0"/>
          </a:p>
        </p:txBody>
      </p:sp>
      <p:sp>
        <p:nvSpPr>
          <p:cNvPr id="12" name="Text 9"/>
          <p:cNvSpPr/>
          <p:nvPr/>
        </p:nvSpPr>
        <p:spPr>
          <a:xfrm>
            <a:off x="3817501" y="2794873"/>
            <a:ext cx="3328273" cy="298252"/>
          </a:xfrm>
          <a:prstGeom prst="rect">
            <a:avLst/>
          </a:prstGeom>
          <a:noFill/>
          <a:ln/>
        </p:spPr>
        <p:txBody>
          <a:bodyPr wrap="none" rtlCol="0" anchor="t"/>
          <a:lstStyle/>
          <a:p>
            <a:pPr algn="l" marL="342900" indent="-342900">
              <a:lnSpc>
                <a:spcPts val="2349"/>
              </a:lnSpc>
              <a:buSzPct val="100000"/>
              <a:buChar char="•"/>
            </a:pPr>
            <a:r>
              <a:rPr lang="en-US" sz="1305" b="1" spc="-26" kern="0" dirty="0">
                <a:solidFill>
                  <a:srgbClr val="272525"/>
                </a:solidFill>
                <a:latin typeface="Inter" pitchFamily="34" charset="0"/>
                <a:ea typeface="Inter" pitchFamily="34" charset="-122"/>
                <a:cs typeface="Inter" pitchFamily="34" charset="-120"/>
              </a:rPr>
              <a:t>Hidden Layers:</a:t>
            </a:r>
            <a:endParaRPr lang="en-US" sz="1305" dirty="0"/>
          </a:p>
        </p:txBody>
      </p:sp>
      <p:sp>
        <p:nvSpPr>
          <p:cNvPr id="13" name="Text 10"/>
          <p:cNvSpPr/>
          <p:nvPr/>
        </p:nvSpPr>
        <p:spPr>
          <a:xfrm>
            <a:off x="4082653" y="3192542"/>
            <a:ext cx="3063121" cy="894755"/>
          </a:xfrm>
          <a:prstGeom prst="rect">
            <a:avLst/>
          </a:prstGeom>
          <a:noFill/>
          <a:ln/>
        </p:spPr>
        <p:txBody>
          <a:bodyPr wrap="square" rtlCol="0" anchor="t"/>
          <a:lstStyle/>
          <a:p>
            <a:pPr algn="l" lvl="1" marL="685800" indent="-342900">
              <a:lnSpc>
                <a:spcPts val="2349"/>
              </a:lnSpc>
              <a:buSzPct val="100000"/>
              <a:buChar char="•"/>
            </a:pPr>
            <a:r>
              <a:rPr lang="en-US" sz="1305" spc="-26" kern="0" dirty="0">
                <a:solidFill>
                  <a:srgbClr val="272525"/>
                </a:solidFill>
                <a:latin typeface="Inter" pitchFamily="34" charset="0"/>
                <a:ea typeface="Inter" pitchFamily="34" charset="-122"/>
                <a:cs typeface="Inter" pitchFamily="34" charset="-120"/>
              </a:rPr>
              <a:t>Iterative Dense layers with ReLU activation (reduces neurons by half each layer, extracts higher-level features).</a:t>
            </a:r>
            <a:endParaRPr lang="en-US" sz="1305" dirty="0"/>
          </a:p>
        </p:txBody>
      </p:sp>
      <p:sp>
        <p:nvSpPr>
          <p:cNvPr id="14" name="Text 11"/>
          <p:cNvSpPr/>
          <p:nvPr/>
        </p:nvSpPr>
        <p:spPr>
          <a:xfrm>
            <a:off x="4082653" y="4186714"/>
            <a:ext cx="3063121" cy="596503"/>
          </a:xfrm>
          <a:prstGeom prst="rect">
            <a:avLst/>
          </a:prstGeom>
          <a:noFill/>
          <a:ln/>
        </p:spPr>
        <p:txBody>
          <a:bodyPr wrap="square" rtlCol="0" anchor="t"/>
          <a:lstStyle/>
          <a:p>
            <a:pPr algn="l" lvl="1" marL="685800" indent="-342900">
              <a:lnSpc>
                <a:spcPts val="2349"/>
              </a:lnSpc>
              <a:buSzPct val="100000"/>
              <a:buChar char="•"/>
            </a:pPr>
            <a:r>
              <a:rPr lang="en-US" sz="1305" b="1" spc="-26" kern="0" dirty="0">
                <a:solidFill>
                  <a:srgbClr val="272525"/>
                </a:solidFill>
                <a:latin typeface="Inter" pitchFamily="34" charset="0"/>
                <a:ea typeface="Inter" pitchFamily="34" charset="-122"/>
                <a:cs typeface="Inter" pitchFamily="34" charset="-120"/>
              </a:rPr>
              <a:t>Perform complex computations and feature extraction</a:t>
            </a:r>
            <a:pPr algn="l" lvl="1" indent="0" marL="0">
              <a:lnSpc>
                <a:spcPts val="2349"/>
              </a:lnSpc>
              <a:buNone/>
            </a:pPr>
            <a:r>
              <a:rPr lang="en-US" sz="1305" spc="-26" kern="0" dirty="0">
                <a:solidFill>
                  <a:srgbClr val="272525"/>
                </a:solidFill>
                <a:latin typeface="Inter" pitchFamily="34" charset="0"/>
                <a:ea typeface="Inter" pitchFamily="34" charset="-122"/>
                <a:cs typeface="Inter" pitchFamily="34" charset="-120"/>
              </a:rPr>
              <a:t> often one or more.</a:t>
            </a:r>
            <a:endParaRPr lang="en-US" sz="1305" dirty="0"/>
          </a:p>
        </p:txBody>
      </p:sp>
      <p:sp>
        <p:nvSpPr>
          <p:cNvPr id="15" name="Text 12"/>
          <p:cNvSpPr/>
          <p:nvPr/>
        </p:nvSpPr>
        <p:spPr>
          <a:xfrm>
            <a:off x="4082653" y="4882634"/>
            <a:ext cx="3063121" cy="298252"/>
          </a:xfrm>
          <a:prstGeom prst="rect">
            <a:avLst/>
          </a:prstGeom>
          <a:noFill/>
          <a:ln/>
        </p:spPr>
        <p:txBody>
          <a:bodyPr wrap="none" rtlCol="0" anchor="t"/>
          <a:lstStyle/>
          <a:p>
            <a:pPr algn="l" lvl="1" marL="685800" indent="-342900">
              <a:lnSpc>
                <a:spcPts val="2349"/>
              </a:lnSpc>
              <a:buSzPct val="100000"/>
              <a:buChar char="•"/>
            </a:pPr>
            <a:r>
              <a:rPr lang="en-US" sz="1305" spc="-26" kern="0" dirty="0">
                <a:solidFill>
                  <a:srgbClr val="272525"/>
                </a:solidFill>
                <a:latin typeface="Inter" pitchFamily="34" charset="0"/>
                <a:ea typeface="Inter" pitchFamily="34" charset="-122"/>
                <a:cs typeface="Inter" pitchFamily="34" charset="-120"/>
              </a:rPr>
              <a:t>Minimum 4 neurons in final hidden layer.</a:t>
            </a:r>
            <a:endParaRPr lang="en-US" sz="1305" dirty="0"/>
          </a:p>
        </p:txBody>
      </p:sp>
      <p:sp>
        <p:nvSpPr>
          <p:cNvPr id="16" name="Text 13"/>
          <p:cNvSpPr/>
          <p:nvPr/>
        </p:nvSpPr>
        <p:spPr>
          <a:xfrm>
            <a:off x="4082653" y="5280303"/>
            <a:ext cx="3063121" cy="596503"/>
          </a:xfrm>
          <a:prstGeom prst="rect">
            <a:avLst/>
          </a:prstGeom>
          <a:noFill/>
          <a:ln/>
        </p:spPr>
        <p:txBody>
          <a:bodyPr wrap="square" rtlCol="0" anchor="t"/>
          <a:lstStyle/>
          <a:p>
            <a:pPr algn="l" lvl="1" marL="685800" indent="-342900">
              <a:lnSpc>
                <a:spcPts val="2349"/>
              </a:lnSpc>
              <a:buSzPct val="100000"/>
              <a:buChar char="•"/>
            </a:pPr>
            <a:r>
              <a:rPr lang="en-US" sz="1305" spc="-26" kern="0" dirty="0">
                <a:solidFill>
                  <a:srgbClr val="272525"/>
                </a:solidFill>
                <a:latin typeface="Inter" pitchFamily="34" charset="0"/>
                <a:ea typeface="Inter" pitchFamily="34" charset="-122"/>
                <a:cs typeface="Inter" pitchFamily="34" charset="-120"/>
              </a:rPr>
              <a:t>This prevents from overfitting and to simplify the model</a:t>
            </a:r>
            <a:endParaRPr lang="en-US" sz="1305" dirty="0"/>
          </a:p>
        </p:txBody>
      </p:sp>
      <p:sp>
        <p:nvSpPr>
          <p:cNvPr id="17" name="Text 14"/>
          <p:cNvSpPr/>
          <p:nvPr/>
        </p:nvSpPr>
        <p:spPr>
          <a:xfrm>
            <a:off x="3817501" y="5976223"/>
            <a:ext cx="3328273" cy="298252"/>
          </a:xfrm>
          <a:prstGeom prst="rect">
            <a:avLst/>
          </a:prstGeom>
          <a:noFill/>
          <a:ln/>
        </p:spPr>
        <p:txBody>
          <a:bodyPr wrap="none" rtlCol="0" anchor="t"/>
          <a:lstStyle/>
          <a:p>
            <a:pPr algn="l" marL="342900" indent="-342900">
              <a:lnSpc>
                <a:spcPts val="2349"/>
              </a:lnSpc>
              <a:buSzPct val="100000"/>
              <a:buChar char="•"/>
            </a:pPr>
            <a:r>
              <a:rPr lang="en-US" sz="1305" b="1" spc="-26" kern="0" dirty="0">
                <a:solidFill>
                  <a:srgbClr val="272525"/>
                </a:solidFill>
                <a:latin typeface="Inter" pitchFamily="34" charset="0"/>
                <a:ea typeface="Inter" pitchFamily="34" charset="-122"/>
                <a:cs typeface="Inter" pitchFamily="34" charset="-120"/>
              </a:rPr>
              <a:t>Output Layer:</a:t>
            </a:r>
            <a:endParaRPr lang="en-US" sz="1305" dirty="0"/>
          </a:p>
        </p:txBody>
      </p:sp>
      <p:sp>
        <p:nvSpPr>
          <p:cNvPr id="18" name="Text 15"/>
          <p:cNvSpPr/>
          <p:nvPr/>
        </p:nvSpPr>
        <p:spPr>
          <a:xfrm>
            <a:off x="4082653" y="6373892"/>
            <a:ext cx="3063121" cy="596503"/>
          </a:xfrm>
          <a:prstGeom prst="rect">
            <a:avLst/>
          </a:prstGeom>
          <a:noFill/>
          <a:ln/>
        </p:spPr>
        <p:txBody>
          <a:bodyPr wrap="square" rtlCol="0" anchor="t"/>
          <a:lstStyle/>
          <a:p>
            <a:pPr algn="l" lvl="1" marL="685800" indent="-342900">
              <a:lnSpc>
                <a:spcPts val="2349"/>
              </a:lnSpc>
              <a:buSzPct val="100000"/>
              <a:buChar char="•"/>
            </a:pPr>
            <a:r>
              <a:rPr lang="en-US" sz="1305" spc="-26" kern="0" dirty="0">
                <a:solidFill>
                  <a:srgbClr val="272525"/>
                </a:solidFill>
                <a:latin typeface="Inter" pitchFamily="34" charset="0"/>
                <a:ea typeface="Inter" pitchFamily="34" charset="-122"/>
                <a:cs typeface="Inter" pitchFamily="34" charset="-120"/>
              </a:rPr>
              <a:t>Dense with 2 neurons (binary classification).</a:t>
            </a:r>
            <a:endParaRPr lang="en-US" sz="1305" dirty="0"/>
          </a:p>
        </p:txBody>
      </p:sp>
      <p:sp>
        <p:nvSpPr>
          <p:cNvPr id="19" name="Text 16"/>
          <p:cNvSpPr/>
          <p:nvPr/>
        </p:nvSpPr>
        <p:spPr>
          <a:xfrm>
            <a:off x="4082653" y="7069812"/>
            <a:ext cx="3063121" cy="596503"/>
          </a:xfrm>
          <a:prstGeom prst="rect">
            <a:avLst/>
          </a:prstGeom>
          <a:noFill/>
          <a:ln/>
        </p:spPr>
        <p:txBody>
          <a:bodyPr wrap="square" rtlCol="0" anchor="t"/>
          <a:lstStyle/>
          <a:p>
            <a:pPr algn="l" lvl="1" marL="685800" indent="-342900">
              <a:lnSpc>
                <a:spcPts val="2349"/>
              </a:lnSpc>
              <a:buSzPct val="100000"/>
              <a:buChar char="•"/>
            </a:pPr>
            <a:r>
              <a:rPr lang="en-US" sz="1305" spc="-26" kern="0" dirty="0">
                <a:solidFill>
                  <a:srgbClr val="272525"/>
                </a:solidFill>
                <a:latin typeface="Inter" pitchFamily="34" charset="0"/>
                <a:ea typeface="Inter" pitchFamily="34" charset="-122"/>
                <a:cs typeface="Inter" pitchFamily="34" charset="-120"/>
              </a:rPr>
              <a:t>Sigmoid activation (probability output between 0-1).</a:t>
            </a:r>
            <a:endParaRPr lang="en-US" sz="1305" dirty="0"/>
          </a:p>
        </p:txBody>
      </p:sp>
      <p:pic>
        <p:nvPicPr>
          <p:cNvPr id="20" name="Image 1" descr="preencoded.png">    </p:cNvPr>
          <p:cNvPicPr>
            <a:picLocks noChangeAspect="1"/>
          </p:cNvPicPr>
          <p:nvPr/>
        </p:nvPicPr>
        <p:blipFill>
          <a:blip r:embed="rId2"/>
          <a:stretch>
            <a:fillRect/>
          </a:stretch>
        </p:blipFill>
        <p:spPr>
          <a:xfrm>
            <a:off x="7484626" y="1336715"/>
            <a:ext cx="3590687" cy="3117652"/>
          </a:xfrm>
          <a:prstGeom prst="rect">
            <a:avLst/>
          </a:prstGeom>
        </p:spPr>
      </p:pic>
      <p:pic>
        <p:nvPicPr>
          <p:cNvPr id="2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340525"/>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Advantages of Categorical Cross-Entropy</a:t>
            </a:r>
            <a:endParaRPr lang="en-US" sz="4374" dirty="0"/>
          </a:p>
        </p:txBody>
      </p:sp>
      <p:sp>
        <p:nvSpPr>
          <p:cNvPr id="7" name="Text 4"/>
          <p:cNvSpPr/>
          <p:nvPr/>
        </p:nvSpPr>
        <p:spPr>
          <a:xfrm>
            <a:off x="2037993" y="3284696"/>
            <a:ext cx="2857619"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Intuitive Interpretation</a:t>
            </a:r>
            <a:endParaRPr lang="en-US" sz="2187" dirty="0"/>
          </a:p>
        </p:txBody>
      </p:sp>
      <p:sp>
        <p:nvSpPr>
          <p:cNvPr id="8" name="Text 5"/>
          <p:cNvSpPr/>
          <p:nvPr/>
        </p:nvSpPr>
        <p:spPr>
          <a:xfrm>
            <a:off x="2037993" y="3854053"/>
            <a:ext cx="3156347"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Categorical cross-entropy has a clear and intuitive interpretation as the </a:t>
            </a:r>
            <a:pPr indent="0" marL="0">
              <a:lnSpc>
                <a:spcPts val="2799"/>
              </a:lnSpc>
              <a:buNone/>
            </a:pPr>
            <a:r>
              <a:rPr lang="en-US" sz="1750" b="1" spc="-35" kern="0" dirty="0">
                <a:solidFill>
                  <a:srgbClr val="272525"/>
                </a:solidFill>
                <a:latin typeface="Inter" pitchFamily="34" charset="0"/>
                <a:ea typeface="Inter" pitchFamily="34" charset="-122"/>
                <a:cs typeface="Inter" pitchFamily="34" charset="-120"/>
              </a:rPr>
              <a:t>negative log-likelihood of the true class labels,</a:t>
            </a:r>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 making it easy to understand and reason about.</a:t>
            </a:r>
            <a:endParaRPr lang="en-US" sz="1750" dirty="0"/>
          </a:p>
        </p:txBody>
      </p:sp>
      <p:sp>
        <p:nvSpPr>
          <p:cNvPr id="9" name="Text 6"/>
          <p:cNvSpPr/>
          <p:nvPr/>
        </p:nvSpPr>
        <p:spPr>
          <a:xfrm>
            <a:off x="5743932" y="3284696"/>
            <a:ext cx="3156347" cy="694373"/>
          </a:xfrm>
          <a:prstGeom prst="rect">
            <a:avLst/>
          </a:prstGeom>
          <a:noFill/>
          <a:ln/>
        </p:spPr>
        <p:txBody>
          <a:bodyPr wrap="squar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Sensitivity to Probabilities</a:t>
            </a:r>
            <a:endParaRPr lang="en-US" sz="2187" dirty="0"/>
          </a:p>
        </p:txBody>
      </p:sp>
      <p:sp>
        <p:nvSpPr>
          <p:cNvPr id="10" name="Text 7"/>
          <p:cNvSpPr/>
          <p:nvPr/>
        </p:nvSpPr>
        <p:spPr>
          <a:xfrm>
            <a:off x="5743932" y="4201239"/>
            <a:ext cx="3156347"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Unlike other metrics like accuracy, categorical cross-entropy is sensitive to the model's predicted probabilities, providing more granular feedback for model optimization.</a:t>
            </a:r>
            <a:endParaRPr lang="en-US" sz="1750" dirty="0"/>
          </a:p>
        </p:txBody>
      </p:sp>
      <p:sp>
        <p:nvSpPr>
          <p:cNvPr id="11" name="Text 8"/>
          <p:cNvSpPr/>
          <p:nvPr/>
        </p:nvSpPr>
        <p:spPr>
          <a:xfrm>
            <a:off x="9449872" y="3284696"/>
            <a:ext cx="2777490"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Multiclass Support</a:t>
            </a:r>
            <a:endParaRPr lang="en-US" sz="2187" dirty="0"/>
          </a:p>
        </p:txBody>
      </p:sp>
      <p:sp>
        <p:nvSpPr>
          <p:cNvPr id="12" name="Text 9"/>
          <p:cNvSpPr/>
          <p:nvPr/>
        </p:nvSpPr>
        <p:spPr>
          <a:xfrm>
            <a:off x="9449872" y="3854053"/>
            <a:ext cx="3156347"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Categorical cross-entropy seamlessly extends to multiclass classification problems, making it a versatile choice for a wide range of deep learning applications.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692837" y="536258"/>
            <a:ext cx="7311509" cy="608171"/>
          </a:xfrm>
          <a:prstGeom prst="rect">
            <a:avLst/>
          </a:prstGeom>
          <a:noFill/>
          <a:ln/>
        </p:spPr>
        <p:txBody>
          <a:bodyPr wrap="none" rtlCol="0" anchor="t"/>
          <a:lstStyle/>
          <a:p>
            <a:pPr indent="0" marL="0">
              <a:lnSpc>
                <a:spcPts val="4789"/>
              </a:lnSpc>
              <a:buNone/>
            </a:pPr>
            <a:r>
              <a:rPr lang="en-US" sz="3831" b="1" spc="-115" kern="0" dirty="0">
                <a:solidFill>
                  <a:srgbClr val="000000"/>
                </a:solidFill>
                <a:latin typeface="Inter" pitchFamily="34" charset="0"/>
                <a:ea typeface="Inter" pitchFamily="34" charset="-122"/>
                <a:cs typeface="Inter" pitchFamily="34" charset="-120"/>
              </a:rPr>
              <a:t>ACCURACY FROM ANN MODEL :</a:t>
            </a:r>
            <a:endParaRPr lang="en-US" sz="3831" dirty="0"/>
          </a:p>
        </p:txBody>
      </p:sp>
      <p:sp>
        <p:nvSpPr>
          <p:cNvPr id="7" name="Text 4"/>
          <p:cNvSpPr/>
          <p:nvPr/>
        </p:nvSpPr>
        <p:spPr>
          <a:xfrm>
            <a:off x="2692837" y="1436251"/>
            <a:ext cx="9244727" cy="622935"/>
          </a:xfrm>
          <a:prstGeom prst="rect">
            <a:avLst/>
          </a:prstGeom>
          <a:noFill/>
          <a:ln/>
        </p:spPr>
        <p:txBody>
          <a:bodyPr wrap="square" rtlCol="0" anchor="t"/>
          <a:lstStyle/>
          <a:p>
            <a:pPr indent="0" marL="0">
              <a:lnSpc>
                <a:spcPts val="2452"/>
              </a:lnSpc>
              <a:buNone/>
            </a:pPr>
            <a:r>
              <a:rPr lang="en-US" sz="1532" spc="-31" kern="0" dirty="0">
                <a:solidFill>
                  <a:srgbClr val="272525"/>
                </a:solidFill>
                <a:latin typeface="Inter" pitchFamily="34" charset="0"/>
                <a:ea typeface="Inter" pitchFamily="34" charset="-122"/>
                <a:cs typeface="Inter" pitchFamily="34" charset="-120"/>
              </a:rPr>
              <a:t>we can clearly see that accuracy of predicting the person having ADHD is high the the predicting the person having no ADHD.</a:t>
            </a:r>
            <a:endParaRPr lang="en-US" sz="1532" dirty="0"/>
          </a:p>
        </p:txBody>
      </p:sp>
      <p:pic>
        <p:nvPicPr>
          <p:cNvPr id="8" name="Image 1" descr="preencoded.png">    </p:cNvPr>
          <p:cNvPicPr>
            <a:picLocks noChangeAspect="1"/>
          </p:cNvPicPr>
          <p:nvPr/>
        </p:nvPicPr>
        <p:blipFill>
          <a:blip r:embed="rId2"/>
          <a:stretch>
            <a:fillRect/>
          </a:stretch>
        </p:blipFill>
        <p:spPr>
          <a:xfrm>
            <a:off x="3961328" y="2278023"/>
            <a:ext cx="6707624" cy="541532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039064"/>
            <a:ext cx="8619411"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Selecting the Optimal SVM Kernel</a:t>
            </a:r>
            <a:endParaRPr lang="en-US" sz="4374" dirty="0"/>
          </a:p>
        </p:txBody>
      </p:sp>
      <p:sp>
        <p:nvSpPr>
          <p:cNvPr id="7" name="Text 4"/>
          <p:cNvSpPr/>
          <p:nvPr/>
        </p:nvSpPr>
        <p:spPr>
          <a:xfrm>
            <a:off x="2037993" y="3288863"/>
            <a:ext cx="2777490"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RBF Kernel</a:t>
            </a:r>
            <a:endParaRPr lang="en-US" sz="2187" dirty="0"/>
          </a:p>
        </p:txBody>
      </p:sp>
      <p:sp>
        <p:nvSpPr>
          <p:cNvPr id="8" name="Text 5"/>
          <p:cNvSpPr/>
          <p:nvPr/>
        </p:nvSpPr>
        <p:spPr>
          <a:xfrm>
            <a:off x="2037993" y="3858220"/>
            <a:ext cx="3156347"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The Radial Basis Function (RBF) kernel is a popular choice for SVM as it can handle non-linear decision boundaries effectively.</a:t>
            </a:r>
            <a:endParaRPr lang="en-US" sz="1750" dirty="0"/>
          </a:p>
        </p:txBody>
      </p:sp>
      <p:sp>
        <p:nvSpPr>
          <p:cNvPr id="9" name="Text 6"/>
          <p:cNvSpPr/>
          <p:nvPr/>
        </p:nvSpPr>
        <p:spPr>
          <a:xfrm>
            <a:off x="5743932" y="3288863"/>
            <a:ext cx="2777490"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Other Kernels</a:t>
            </a:r>
            <a:endParaRPr lang="en-US" sz="2187" dirty="0"/>
          </a:p>
        </p:txBody>
      </p:sp>
      <p:sp>
        <p:nvSpPr>
          <p:cNvPr id="10" name="Text 7"/>
          <p:cNvSpPr/>
          <p:nvPr/>
        </p:nvSpPr>
        <p:spPr>
          <a:xfrm>
            <a:off x="5743932" y="3858220"/>
            <a:ext cx="3156347"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Linear, Polynomial, and Sigmoid kernels may also be considered, but the RBF kernel often outperforms them for complex datasets.</a:t>
            </a:r>
            <a:endParaRPr lang="en-US" sz="1750" dirty="0"/>
          </a:p>
        </p:txBody>
      </p:sp>
      <p:sp>
        <p:nvSpPr>
          <p:cNvPr id="11" name="Text 8"/>
          <p:cNvSpPr/>
          <p:nvPr/>
        </p:nvSpPr>
        <p:spPr>
          <a:xfrm>
            <a:off x="9449872" y="3288863"/>
            <a:ext cx="2777490"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Grid Search</a:t>
            </a:r>
            <a:endParaRPr lang="en-US" sz="2187" dirty="0"/>
          </a:p>
        </p:txBody>
      </p:sp>
      <p:sp>
        <p:nvSpPr>
          <p:cNvPr id="12" name="Text 9"/>
          <p:cNvSpPr/>
          <p:nvPr/>
        </p:nvSpPr>
        <p:spPr>
          <a:xfrm>
            <a:off x="9449872" y="3858220"/>
            <a:ext cx="3156347"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By testing a range of kernel types and tuning the kernel parameters, we can determine the optimal kernel configuration for the given problem.</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218605"/>
            <a:ext cx="4443889" cy="555427"/>
          </a:xfrm>
          <a:prstGeom prst="rect">
            <a:avLst/>
          </a:prstGeom>
          <a:noFill/>
          <a:ln/>
        </p:spPr>
        <p:txBody>
          <a:bodyPr wrap="none" rtlCol="0" anchor="t"/>
          <a:lstStyle/>
          <a:p>
            <a:pPr indent="0" marL="0">
              <a:lnSpc>
                <a:spcPts val="4374"/>
              </a:lnSpc>
              <a:buNone/>
            </a:pPr>
            <a:r>
              <a:rPr lang="en-US" sz="3499" b="1" spc="-105" kern="0" dirty="0">
                <a:solidFill>
                  <a:srgbClr val="000000"/>
                </a:solidFill>
                <a:latin typeface="Inter" pitchFamily="34" charset="0"/>
                <a:ea typeface="Inter" pitchFamily="34" charset="-122"/>
                <a:cs typeface="Inter" pitchFamily="34" charset="-120"/>
              </a:rPr>
              <a:t>Signs And Symptoms</a:t>
            </a:r>
            <a:endParaRPr lang="en-US" sz="3499" dirty="0"/>
          </a:p>
        </p:txBody>
      </p:sp>
      <p:sp>
        <p:nvSpPr>
          <p:cNvPr id="7" name="Text 4"/>
          <p:cNvSpPr/>
          <p:nvPr/>
        </p:nvSpPr>
        <p:spPr>
          <a:xfrm>
            <a:off x="2037993" y="2023943"/>
            <a:ext cx="10554414" cy="1777365"/>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It is normal for children to have trouble focusing and behaving at one time or another. However, children with ADHD do not just grow out of these behaviors. The symptoms continue, can be severe, and can cause difficulty at school, at home, or with friends.</a:t>
            </a:r>
            <a:endParaRPr lang="en-US" sz="2187" dirty="0"/>
          </a:p>
        </p:txBody>
      </p:sp>
      <p:sp>
        <p:nvSpPr>
          <p:cNvPr id="8" name="Text 5"/>
          <p:cNvSpPr/>
          <p:nvPr/>
        </p:nvSpPr>
        <p:spPr>
          <a:xfrm>
            <a:off x="2037993" y="4051221"/>
            <a:ext cx="10554414"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A child with ADHD might:</a:t>
            </a:r>
            <a:endParaRPr lang="en-US" sz="1750" dirty="0"/>
          </a:p>
        </p:txBody>
      </p:sp>
      <p:sp>
        <p:nvSpPr>
          <p:cNvPr id="9" name="Text 6"/>
          <p:cNvSpPr/>
          <p:nvPr/>
        </p:nvSpPr>
        <p:spPr>
          <a:xfrm>
            <a:off x="2393394" y="4656534"/>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daydream a lot</a:t>
            </a:r>
            <a:endParaRPr lang="en-US" sz="1750" dirty="0"/>
          </a:p>
        </p:txBody>
      </p:sp>
      <p:sp>
        <p:nvSpPr>
          <p:cNvPr id="10" name="Text 7"/>
          <p:cNvSpPr/>
          <p:nvPr/>
        </p:nvSpPr>
        <p:spPr>
          <a:xfrm>
            <a:off x="2393394" y="5145167"/>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forget or lose things a lot</a:t>
            </a:r>
            <a:endParaRPr lang="en-US" sz="1750" dirty="0"/>
          </a:p>
        </p:txBody>
      </p:sp>
      <p:sp>
        <p:nvSpPr>
          <p:cNvPr id="11" name="Text 8"/>
          <p:cNvSpPr/>
          <p:nvPr/>
        </p:nvSpPr>
        <p:spPr>
          <a:xfrm>
            <a:off x="2393394" y="5633799"/>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talk too much</a:t>
            </a:r>
            <a:endParaRPr lang="en-US" sz="1750" dirty="0"/>
          </a:p>
        </p:txBody>
      </p:sp>
      <p:sp>
        <p:nvSpPr>
          <p:cNvPr id="12" name="Text 9"/>
          <p:cNvSpPr/>
          <p:nvPr/>
        </p:nvSpPr>
        <p:spPr>
          <a:xfrm>
            <a:off x="2393394" y="6122432"/>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make careless mistakes or take unnecessary risks</a:t>
            </a:r>
            <a:endParaRPr lang="en-US" sz="1750" dirty="0"/>
          </a:p>
        </p:txBody>
      </p:sp>
      <p:sp>
        <p:nvSpPr>
          <p:cNvPr id="13" name="Text 10"/>
          <p:cNvSpPr/>
          <p:nvPr/>
        </p:nvSpPr>
        <p:spPr>
          <a:xfrm>
            <a:off x="2393394" y="6611064"/>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have difficulty getting along with other</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799386"/>
            <a:ext cx="8402836"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ACCURACY FROM SVM MODEL :</a:t>
            </a:r>
            <a:endParaRPr lang="en-US" sz="4374" dirty="0"/>
          </a:p>
        </p:txBody>
      </p:sp>
      <p:pic>
        <p:nvPicPr>
          <p:cNvPr id="7" name="Image 1" descr="preencoded.png">    </p:cNvPr>
          <p:cNvPicPr>
            <a:picLocks noChangeAspect="1"/>
          </p:cNvPicPr>
          <p:nvPr/>
        </p:nvPicPr>
        <p:blipFill>
          <a:blip r:embed="rId2"/>
          <a:stretch>
            <a:fillRect/>
          </a:stretch>
        </p:blipFill>
        <p:spPr>
          <a:xfrm>
            <a:off x="3679746" y="1827014"/>
            <a:ext cx="7270790" cy="5603081"/>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0672"/>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30672"/>
          </a:xfrm>
          <a:prstGeom prst="rect">
            <a:avLst/>
          </a:prstGeom>
        </p:spPr>
      </p:pic>
      <p:sp>
        <p:nvSpPr>
          <p:cNvPr id="5" name="Shape 2"/>
          <p:cNvSpPr/>
          <p:nvPr/>
        </p:nvSpPr>
        <p:spPr>
          <a:xfrm>
            <a:off x="0" y="0"/>
            <a:ext cx="14630400" cy="8230672"/>
          </a:xfrm>
          <a:prstGeom prst="rect">
            <a:avLst/>
          </a:prstGeom>
          <a:solidFill>
            <a:srgbClr val="FFFFFF">
              <a:alpha val="85000"/>
            </a:srgbClr>
          </a:solidFill>
          <a:ln/>
        </p:spPr>
      </p:sp>
      <p:sp>
        <p:nvSpPr>
          <p:cNvPr id="6" name="Text 3"/>
          <p:cNvSpPr/>
          <p:nvPr/>
        </p:nvSpPr>
        <p:spPr>
          <a:xfrm>
            <a:off x="2423041" y="566380"/>
            <a:ext cx="9784318" cy="1287304"/>
          </a:xfrm>
          <a:prstGeom prst="rect">
            <a:avLst/>
          </a:prstGeom>
          <a:noFill/>
          <a:ln/>
        </p:spPr>
        <p:txBody>
          <a:bodyPr wrap="square" rtlCol="0" anchor="t"/>
          <a:lstStyle/>
          <a:p>
            <a:pPr indent="0" marL="0">
              <a:lnSpc>
                <a:spcPts val="5069"/>
              </a:lnSpc>
              <a:buNone/>
            </a:pPr>
            <a:r>
              <a:rPr lang="en-US" sz="4055" b="1" spc="-122" kern="0" dirty="0">
                <a:solidFill>
                  <a:srgbClr val="000000"/>
                </a:solidFill>
                <a:latin typeface="Inter" pitchFamily="34" charset="0"/>
                <a:ea typeface="Inter" pitchFamily="34" charset="-122"/>
                <a:cs typeface="Inter" pitchFamily="34" charset="-120"/>
              </a:rPr>
              <a:t>Combining ANN and SVM models for ADHD detection</a:t>
            </a:r>
            <a:endParaRPr lang="en-US" sz="4055" dirty="0"/>
          </a:p>
        </p:txBody>
      </p:sp>
      <p:sp>
        <p:nvSpPr>
          <p:cNvPr id="7" name="Text 4"/>
          <p:cNvSpPr/>
          <p:nvPr/>
        </p:nvSpPr>
        <p:spPr>
          <a:xfrm>
            <a:off x="2423041" y="2162651"/>
            <a:ext cx="9784318" cy="329565"/>
          </a:xfrm>
          <a:prstGeom prst="rect">
            <a:avLst/>
          </a:prstGeom>
          <a:noFill/>
          <a:ln/>
        </p:spPr>
        <p:txBody>
          <a:bodyPr wrap="none" rtlCol="0" anchor="t"/>
          <a:lstStyle/>
          <a:p>
            <a:pPr indent="0" marL="0">
              <a:lnSpc>
                <a:spcPts val="2595"/>
              </a:lnSpc>
              <a:buNone/>
            </a:pPr>
            <a:r>
              <a:rPr lang="en-US" sz="1622" b="1" spc="-32" kern="0" dirty="0">
                <a:solidFill>
                  <a:srgbClr val="272525"/>
                </a:solidFill>
                <a:latin typeface="Inter" pitchFamily="34" charset="0"/>
                <a:ea typeface="Inter" pitchFamily="34" charset="-122"/>
                <a:cs typeface="Inter" pitchFamily="34" charset="-120"/>
              </a:rPr>
              <a:t>Ensemble Prediction Function:</a:t>
            </a:r>
            <a:endParaRPr lang="en-US" sz="1622" dirty="0"/>
          </a:p>
        </p:txBody>
      </p:sp>
      <p:sp>
        <p:nvSpPr>
          <p:cNvPr id="8" name="Text 5"/>
          <p:cNvSpPr/>
          <p:nvPr/>
        </p:nvSpPr>
        <p:spPr>
          <a:xfrm>
            <a:off x="2423041" y="2723912"/>
            <a:ext cx="9784318" cy="659130"/>
          </a:xfrm>
          <a:prstGeom prst="rect">
            <a:avLst/>
          </a:prstGeom>
          <a:noFill/>
          <a:ln/>
        </p:spPr>
        <p:txBody>
          <a:bodyPr wrap="square" rtlCol="0" anchor="t"/>
          <a:lstStyle/>
          <a:p>
            <a:pPr indent="0" marL="0">
              <a:lnSpc>
                <a:spcPts val="2595"/>
              </a:lnSpc>
              <a:buNone/>
            </a:pPr>
            <a:r>
              <a:rPr lang="en-US" sz="1622" b="1" spc="-32" kern="0" dirty="0">
                <a:solidFill>
                  <a:srgbClr val="272525"/>
                </a:solidFill>
                <a:latin typeface="Inter" pitchFamily="34" charset="0"/>
                <a:ea typeface="Inter" pitchFamily="34" charset="-122"/>
                <a:cs typeface="Inter" pitchFamily="34" charset="-120"/>
              </a:rPr>
              <a:t>1)</a:t>
            </a:r>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The function takes predictions from two models, along with a weight vector and an optional threshold value.</a:t>
            </a:r>
            <a:endParaRPr lang="en-US" sz="1622" dirty="0"/>
          </a:p>
        </p:txBody>
      </p:sp>
      <p:sp>
        <p:nvSpPr>
          <p:cNvPr id="9" name="Text 6"/>
          <p:cNvSpPr/>
          <p:nvPr/>
        </p:nvSpPr>
        <p:spPr>
          <a:xfrm>
            <a:off x="2423041" y="3614738"/>
            <a:ext cx="9784318" cy="329565"/>
          </a:xfrm>
          <a:prstGeom prst="rect">
            <a:avLst/>
          </a:prstGeom>
          <a:noFill/>
          <a:ln/>
        </p:spPr>
        <p:txBody>
          <a:bodyPr wrap="none" rtlCol="0" anchor="t"/>
          <a:lstStyle/>
          <a:p>
            <a:pPr indent="0" marL="0">
              <a:lnSpc>
                <a:spcPts val="2595"/>
              </a:lnSpc>
              <a:buNone/>
            </a:pPr>
            <a:r>
              <a:rPr lang="en-US" sz="1622" b="1" spc="-32" kern="0" dirty="0">
                <a:solidFill>
                  <a:srgbClr val="272525"/>
                </a:solidFill>
                <a:latin typeface="Inter" pitchFamily="34" charset="0"/>
                <a:ea typeface="Inter" pitchFamily="34" charset="-122"/>
                <a:cs typeface="Inter" pitchFamily="34" charset="-120"/>
              </a:rPr>
              <a:t>2) </a:t>
            </a:r>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It calculates the </a:t>
            </a:r>
            <a:pPr indent="0" marL="0">
              <a:lnSpc>
                <a:spcPts val="2595"/>
              </a:lnSpc>
              <a:buNone/>
            </a:pPr>
            <a:r>
              <a:rPr lang="en-US" sz="1622" b="1" spc="-32" kern="0" dirty="0">
                <a:solidFill>
                  <a:srgbClr val="272525"/>
                </a:solidFill>
                <a:latin typeface="Inter" pitchFamily="34" charset="0"/>
                <a:ea typeface="Inter" pitchFamily="34" charset="-122"/>
                <a:cs typeface="Inter" pitchFamily="34" charset="-120"/>
              </a:rPr>
              <a:t>weighted sum of the predictions from both models</a:t>
            </a:r>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a:t>
            </a:r>
            <a:endParaRPr lang="en-US" sz="1622" dirty="0"/>
          </a:p>
        </p:txBody>
      </p:sp>
      <p:sp>
        <p:nvSpPr>
          <p:cNvPr id="10" name="Text 7"/>
          <p:cNvSpPr/>
          <p:nvPr/>
        </p:nvSpPr>
        <p:spPr>
          <a:xfrm>
            <a:off x="2423041" y="4175998"/>
            <a:ext cx="9784318" cy="329565"/>
          </a:xfrm>
          <a:prstGeom prst="rect">
            <a:avLst/>
          </a:prstGeom>
          <a:noFill/>
          <a:ln/>
        </p:spPr>
        <p:txBody>
          <a:bodyPr wrap="none" rtlCol="0" anchor="t"/>
          <a:lstStyle/>
          <a:p>
            <a:pPr indent="0" marL="0">
              <a:lnSpc>
                <a:spcPts val="2595"/>
              </a:lnSpc>
              <a:buNone/>
            </a:pPr>
            <a:r>
              <a:rPr lang="en-US" sz="1622" b="1" spc="-32" kern="0" dirty="0">
                <a:solidFill>
                  <a:srgbClr val="272525"/>
                </a:solidFill>
                <a:latin typeface="Inter" pitchFamily="34" charset="0"/>
                <a:ea typeface="Inter" pitchFamily="34" charset="-122"/>
                <a:cs typeface="Inter" pitchFamily="34" charset="-120"/>
              </a:rPr>
              <a:t>3) </a:t>
            </a:r>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Then, it applies a </a:t>
            </a:r>
            <a:pPr indent="0" marL="0">
              <a:lnSpc>
                <a:spcPts val="2595"/>
              </a:lnSpc>
              <a:buNone/>
            </a:pPr>
            <a:r>
              <a:rPr lang="en-US" sz="1622" b="1" spc="-32" kern="0" dirty="0">
                <a:solidFill>
                  <a:srgbClr val="272525"/>
                </a:solidFill>
                <a:latin typeface="Inter" pitchFamily="34" charset="0"/>
                <a:ea typeface="Inter" pitchFamily="34" charset="-122"/>
                <a:cs typeface="Inter" pitchFamily="34" charset="-120"/>
              </a:rPr>
              <a:t>threshold to the combined prediction</a:t>
            </a:r>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 to determine the final prediction.</a:t>
            </a:r>
            <a:endParaRPr lang="en-US" sz="1622" dirty="0"/>
          </a:p>
        </p:txBody>
      </p:sp>
      <p:sp>
        <p:nvSpPr>
          <p:cNvPr id="11" name="Text 8"/>
          <p:cNvSpPr/>
          <p:nvPr/>
        </p:nvSpPr>
        <p:spPr>
          <a:xfrm>
            <a:off x="2423041" y="4737259"/>
            <a:ext cx="9784318" cy="329565"/>
          </a:xfrm>
          <a:prstGeom prst="rect">
            <a:avLst/>
          </a:prstGeom>
          <a:noFill/>
          <a:ln/>
        </p:spPr>
        <p:txBody>
          <a:bodyPr wrap="none" rtlCol="0" anchor="t"/>
          <a:lstStyle/>
          <a:p>
            <a:pPr indent="0" marL="0">
              <a:lnSpc>
                <a:spcPts val="2595"/>
              </a:lnSpc>
              <a:buNone/>
            </a:pPr>
            <a:r>
              <a:rPr lang="en-US" sz="1622" b="1" spc="-32" kern="0" dirty="0">
                <a:solidFill>
                  <a:srgbClr val="272525"/>
                </a:solidFill>
                <a:latin typeface="Inter" pitchFamily="34" charset="0"/>
                <a:ea typeface="Inter" pitchFamily="34" charset="-122"/>
                <a:cs typeface="Inter" pitchFamily="34" charset="-120"/>
              </a:rPr>
              <a:t>4)</a:t>
            </a:r>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Finally, it returns the ensemble prediction as a list.</a:t>
            </a:r>
            <a:endParaRPr lang="en-US" sz="1622" dirty="0"/>
          </a:p>
        </p:txBody>
      </p:sp>
      <p:sp>
        <p:nvSpPr>
          <p:cNvPr id="12" name="Text 9"/>
          <p:cNvSpPr/>
          <p:nvPr/>
        </p:nvSpPr>
        <p:spPr>
          <a:xfrm>
            <a:off x="2423041" y="5298519"/>
            <a:ext cx="9784318" cy="329565"/>
          </a:xfrm>
          <a:prstGeom prst="rect">
            <a:avLst/>
          </a:prstGeom>
          <a:noFill/>
          <a:ln/>
        </p:spPr>
        <p:txBody>
          <a:bodyPr wrap="none" rtlCol="0" anchor="t"/>
          <a:lstStyle/>
          <a:p>
            <a:pPr indent="0" marL="0">
              <a:lnSpc>
                <a:spcPts val="2595"/>
              </a:lnSpc>
              <a:buNone/>
            </a:pPr>
            <a:r>
              <a:rPr lang="en-US" sz="1622" b="1" spc="-32" kern="0" dirty="0">
                <a:solidFill>
                  <a:srgbClr val="272525"/>
                </a:solidFill>
                <a:latin typeface="Inter" pitchFamily="34" charset="0"/>
                <a:ea typeface="Inter" pitchFamily="34" charset="-122"/>
                <a:cs typeface="Inter" pitchFamily="34" charset="-120"/>
              </a:rPr>
              <a:t>Thresholding</a:t>
            </a:r>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a:t>
            </a:r>
            <a:endParaRPr lang="en-US" sz="1622" dirty="0"/>
          </a:p>
        </p:txBody>
      </p:sp>
      <p:sp>
        <p:nvSpPr>
          <p:cNvPr id="13" name="Text 10"/>
          <p:cNvSpPr/>
          <p:nvPr/>
        </p:nvSpPr>
        <p:spPr>
          <a:xfrm>
            <a:off x="2423041" y="5859780"/>
            <a:ext cx="9784318" cy="337185"/>
          </a:xfrm>
          <a:prstGeom prst="rect">
            <a:avLst/>
          </a:prstGeom>
          <a:noFill/>
          <a:ln/>
        </p:spPr>
        <p:txBody>
          <a:bodyPr wrap="none" rtlCol="0" anchor="t"/>
          <a:lstStyle/>
          <a:p>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1) Each element in the combined prediction </a:t>
            </a:r>
            <a:pPr indent="0" marL="0">
              <a:lnSpc>
                <a:spcPts val="2595"/>
              </a:lnSpc>
              <a:buNone/>
            </a:pPr>
            <a:r>
              <a:rPr lang="en-US" sz="1622" spc="-32" kern="0" dirty="0">
                <a:solidFill>
                  <a:srgbClr val="272525"/>
                </a:solidFill>
                <a:highlight>
                  <a:srgbClr val="ECEDF8"/>
                </a:highlight>
                <a:latin typeface="Consolas" pitchFamily="34" charset="0"/>
                <a:ea typeface="Consolas" pitchFamily="34" charset="-122"/>
                <a:cs typeface="Consolas" pitchFamily="34" charset="-120"/>
              </a:rPr>
              <a:t>c</a:t>
            </a:r>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 is compared to the threshold value (</a:t>
            </a:r>
            <a:pPr indent="0" marL="0">
              <a:lnSpc>
                <a:spcPts val="2595"/>
              </a:lnSpc>
              <a:buNone/>
            </a:pPr>
            <a:r>
              <a:rPr lang="en-US" sz="1622" spc="-32" kern="0" dirty="0">
                <a:solidFill>
                  <a:srgbClr val="272525"/>
                </a:solidFill>
                <a:highlight>
                  <a:srgbClr val="ECEDF8"/>
                </a:highlight>
                <a:latin typeface="Consolas" pitchFamily="34" charset="0"/>
                <a:ea typeface="Consolas" pitchFamily="34" charset="-122"/>
                <a:cs typeface="Consolas" pitchFamily="34" charset="-120"/>
              </a:rPr>
              <a:t>0.5</a:t>
            </a:r>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 by default).</a:t>
            </a:r>
            <a:endParaRPr lang="en-US" sz="1622" dirty="0"/>
          </a:p>
        </p:txBody>
      </p:sp>
      <p:sp>
        <p:nvSpPr>
          <p:cNvPr id="14" name="Text 11"/>
          <p:cNvSpPr/>
          <p:nvPr/>
        </p:nvSpPr>
        <p:spPr>
          <a:xfrm>
            <a:off x="2423041" y="6428661"/>
            <a:ext cx="9784318" cy="666750"/>
          </a:xfrm>
          <a:prstGeom prst="rect">
            <a:avLst/>
          </a:prstGeom>
          <a:noFill/>
          <a:ln/>
        </p:spPr>
        <p:txBody>
          <a:bodyPr wrap="square" rtlCol="0" anchor="t"/>
          <a:lstStyle/>
          <a:p>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2) If the value exceeds the threshold, the corresponding prediction is set to </a:t>
            </a:r>
            <a:pPr indent="0" marL="0">
              <a:lnSpc>
                <a:spcPts val="2595"/>
              </a:lnSpc>
              <a:buNone/>
            </a:pPr>
            <a:r>
              <a:rPr lang="en-US" sz="1622" spc="-32" kern="0" dirty="0">
                <a:solidFill>
                  <a:srgbClr val="272525"/>
                </a:solidFill>
                <a:highlight>
                  <a:srgbClr val="ECEDF8"/>
                </a:highlight>
                <a:latin typeface="Consolas" pitchFamily="34" charset="0"/>
                <a:ea typeface="Consolas" pitchFamily="34" charset="-122"/>
                <a:cs typeface="Consolas" pitchFamily="34" charset="-120"/>
              </a:rPr>
              <a:t>1</a:t>
            </a:r>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 indicating the positive class.</a:t>
            </a:r>
            <a:endParaRPr lang="en-US" sz="1622" dirty="0"/>
          </a:p>
        </p:txBody>
      </p:sp>
      <p:sp>
        <p:nvSpPr>
          <p:cNvPr id="15" name="Text 12"/>
          <p:cNvSpPr/>
          <p:nvPr/>
        </p:nvSpPr>
        <p:spPr>
          <a:xfrm>
            <a:off x="2423041" y="7327106"/>
            <a:ext cx="9784318" cy="337185"/>
          </a:xfrm>
          <a:prstGeom prst="rect">
            <a:avLst/>
          </a:prstGeom>
          <a:noFill/>
          <a:ln/>
        </p:spPr>
        <p:txBody>
          <a:bodyPr wrap="none" rtlCol="0" anchor="t"/>
          <a:lstStyle/>
          <a:p>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3) Otherwise, it is set to </a:t>
            </a:r>
            <a:pPr indent="0" marL="0">
              <a:lnSpc>
                <a:spcPts val="2595"/>
              </a:lnSpc>
              <a:buNone/>
            </a:pPr>
            <a:r>
              <a:rPr lang="en-US" sz="1622" spc="-32" kern="0" dirty="0">
                <a:solidFill>
                  <a:srgbClr val="272525"/>
                </a:solidFill>
                <a:highlight>
                  <a:srgbClr val="ECEDF8"/>
                </a:highlight>
                <a:latin typeface="Consolas" pitchFamily="34" charset="0"/>
                <a:ea typeface="Consolas" pitchFamily="34" charset="-122"/>
                <a:cs typeface="Consolas" pitchFamily="34" charset="-120"/>
              </a:rPr>
              <a:t>0</a:t>
            </a:r>
            <a:pPr indent="0" marL="0">
              <a:lnSpc>
                <a:spcPts val="2595"/>
              </a:lnSpc>
              <a:buNone/>
            </a:pPr>
            <a:r>
              <a:rPr lang="en-US" sz="1622" spc="-32" kern="0" dirty="0">
                <a:solidFill>
                  <a:srgbClr val="272525"/>
                </a:solidFill>
                <a:latin typeface="Inter" pitchFamily="34" charset="0"/>
                <a:ea typeface="Inter" pitchFamily="34" charset="-122"/>
                <a:cs typeface="Inter" pitchFamily="34" charset="-120"/>
              </a:rPr>
              <a:t>, indicating the negative class.</a:t>
            </a:r>
            <a:endParaRPr lang="en-US" sz="1622"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736044"/>
            <a:ext cx="8741331" cy="555427"/>
          </a:xfrm>
          <a:prstGeom prst="rect">
            <a:avLst/>
          </a:prstGeom>
          <a:noFill/>
          <a:ln/>
        </p:spPr>
        <p:txBody>
          <a:bodyPr wrap="none" rtlCol="0" anchor="t"/>
          <a:lstStyle/>
          <a:p>
            <a:pPr indent="0" marL="0">
              <a:lnSpc>
                <a:spcPts val="4374"/>
              </a:lnSpc>
              <a:buNone/>
            </a:pPr>
            <a:r>
              <a:rPr lang="en-US" sz="3499" b="1" spc="-105" kern="0" dirty="0">
                <a:solidFill>
                  <a:srgbClr val="000000"/>
                </a:solidFill>
                <a:latin typeface="Inter" pitchFamily="34" charset="0"/>
                <a:ea typeface="Inter" pitchFamily="34" charset="-122"/>
                <a:cs typeface="Inter" pitchFamily="34" charset="-120"/>
              </a:rPr>
              <a:t>ENSEMBLED MODEL USING ANN and SVM:</a:t>
            </a:r>
            <a:endParaRPr lang="en-US" sz="3499" dirty="0"/>
          </a:p>
        </p:txBody>
      </p:sp>
      <p:sp>
        <p:nvSpPr>
          <p:cNvPr id="7" name="Text 4"/>
          <p:cNvSpPr/>
          <p:nvPr/>
        </p:nvSpPr>
        <p:spPr>
          <a:xfrm>
            <a:off x="2037993" y="1541383"/>
            <a:ext cx="10554414" cy="444341"/>
          </a:xfrm>
          <a:prstGeom prst="rect">
            <a:avLst/>
          </a:prstGeom>
          <a:noFill/>
          <a:ln/>
        </p:spPr>
        <p:txBody>
          <a:bodyPr wrap="non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ACCURACY OBTAINED:</a:t>
            </a:r>
            <a:endParaRPr lang="en-US" sz="2187" dirty="0"/>
          </a:p>
        </p:txBody>
      </p:sp>
      <p:pic>
        <p:nvPicPr>
          <p:cNvPr id="8" name="Image 1" descr="preencoded.png">    </p:cNvPr>
          <p:cNvPicPr>
            <a:picLocks noChangeAspect="1"/>
          </p:cNvPicPr>
          <p:nvPr/>
        </p:nvPicPr>
        <p:blipFill>
          <a:blip r:embed="rId2"/>
          <a:stretch>
            <a:fillRect/>
          </a:stretch>
        </p:blipFill>
        <p:spPr>
          <a:xfrm>
            <a:off x="4043958" y="2235637"/>
            <a:ext cx="6542484" cy="5257800"/>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300282"/>
            <a:ext cx="7665839" cy="958215"/>
          </a:xfrm>
          <a:prstGeom prst="rect">
            <a:avLst/>
          </a:prstGeom>
          <a:noFill/>
          <a:ln/>
        </p:spPr>
        <p:txBody>
          <a:bodyPr wrap="none" rtlCol="0" anchor="t"/>
          <a:lstStyle/>
          <a:p>
            <a:pPr indent="0" marL="0">
              <a:lnSpc>
                <a:spcPts val="7545"/>
              </a:lnSpc>
              <a:buNone/>
            </a:pPr>
            <a:r>
              <a:rPr lang="en-US" sz="6036" b="1" spc="-181" kern="0" dirty="0">
                <a:solidFill>
                  <a:srgbClr val="000000"/>
                </a:solidFill>
                <a:latin typeface="Inter" pitchFamily="34" charset="0"/>
                <a:ea typeface="Inter" pitchFamily="34" charset="-122"/>
                <a:cs typeface="Inter" pitchFamily="34" charset="-120"/>
              </a:rPr>
              <a:t>Summary</a:t>
            </a:r>
            <a:endParaRPr lang="en-US" sz="6036" dirty="0"/>
          </a:p>
        </p:txBody>
      </p:sp>
      <p:sp>
        <p:nvSpPr>
          <p:cNvPr id="7" name="Shape 4"/>
          <p:cNvSpPr/>
          <p:nvPr/>
        </p:nvSpPr>
        <p:spPr>
          <a:xfrm>
            <a:off x="2037993" y="2674977"/>
            <a:ext cx="277654" cy="277654"/>
          </a:xfrm>
          <a:prstGeom prst="roundRect">
            <a:avLst>
              <a:gd name="adj" fmla="val 45016"/>
            </a:avLst>
          </a:prstGeom>
          <a:noFill/>
          <a:ln w="30480">
            <a:solidFill>
              <a:srgbClr val="4950BC"/>
            </a:solidFill>
            <a:prstDash val="solid"/>
          </a:ln>
        </p:spPr>
      </p:sp>
      <p:sp>
        <p:nvSpPr>
          <p:cNvPr id="8" name="Text 5"/>
          <p:cNvSpPr/>
          <p:nvPr/>
        </p:nvSpPr>
        <p:spPr>
          <a:xfrm>
            <a:off x="2482334" y="2591753"/>
            <a:ext cx="10110073" cy="444341"/>
          </a:xfrm>
          <a:prstGeom prst="rect">
            <a:avLst/>
          </a:prstGeom>
          <a:noFill/>
          <a:ln/>
        </p:spPr>
        <p:txBody>
          <a:bodyPr wrap="none" rtlCol="0" anchor="t"/>
          <a:lstStyle/>
          <a:p>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Imported Raw Data</a:t>
            </a:r>
            <a:endParaRPr lang="en-US" sz="2187" dirty="0"/>
          </a:p>
        </p:txBody>
      </p:sp>
      <p:sp>
        <p:nvSpPr>
          <p:cNvPr id="9" name="Shape 6"/>
          <p:cNvSpPr/>
          <p:nvPr/>
        </p:nvSpPr>
        <p:spPr>
          <a:xfrm>
            <a:off x="2037993" y="3208139"/>
            <a:ext cx="277654" cy="277654"/>
          </a:xfrm>
          <a:prstGeom prst="roundRect">
            <a:avLst>
              <a:gd name="adj" fmla="val 45016"/>
            </a:avLst>
          </a:prstGeom>
          <a:noFill/>
          <a:ln w="30480">
            <a:solidFill>
              <a:srgbClr val="4950BC"/>
            </a:solidFill>
            <a:prstDash val="solid"/>
          </a:ln>
        </p:spPr>
      </p:sp>
      <p:sp>
        <p:nvSpPr>
          <p:cNvPr id="10" name="Text 7"/>
          <p:cNvSpPr/>
          <p:nvPr/>
        </p:nvSpPr>
        <p:spPr>
          <a:xfrm>
            <a:off x="2482334" y="3124914"/>
            <a:ext cx="10110073" cy="444341"/>
          </a:xfrm>
          <a:prstGeom prst="rect">
            <a:avLst/>
          </a:prstGeom>
          <a:noFill/>
          <a:ln/>
        </p:spPr>
        <p:txBody>
          <a:bodyPr wrap="none" rtlCol="0" anchor="t"/>
          <a:lstStyle/>
          <a:p>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Preprocessing the Data</a:t>
            </a:r>
            <a:endParaRPr lang="en-US" sz="2187" dirty="0"/>
          </a:p>
        </p:txBody>
      </p:sp>
      <p:sp>
        <p:nvSpPr>
          <p:cNvPr id="11" name="Shape 8"/>
          <p:cNvSpPr/>
          <p:nvPr/>
        </p:nvSpPr>
        <p:spPr>
          <a:xfrm>
            <a:off x="2037993" y="3741301"/>
            <a:ext cx="277654" cy="277654"/>
          </a:xfrm>
          <a:prstGeom prst="roundRect">
            <a:avLst>
              <a:gd name="adj" fmla="val 45016"/>
            </a:avLst>
          </a:prstGeom>
          <a:noFill/>
          <a:ln w="30480">
            <a:solidFill>
              <a:srgbClr val="4950BC"/>
            </a:solidFill>
            <a:prstDash val="solid"/>
          </a:ln>
        </p:spPr>
      </p:sp>
      <p:sp>
        <p:nvSpPr>
          <p:cNvPr id="12" name="Text 9"/>
          <p:cNvSpPr/>
          <p:nvPr/>
        </p:nvSpPr>
        <p:spPr>
          <a:xfrm>
            <a:off x="2482334" y="3658076"/>
            <a:ext cx="10110073" cy="444341"/>
          </a:xfrm>
          <a:prstGeom prst="rect">
            <a:avLst/>
          </a:prstGeom>
          <a:noFill/>
          <a:ln/>
        </p:spPr>
        <p:txBody>
          <a:bodyPr wrap="none" rtlCol="0" anchor="t"/>
          <a:lstStyle/>
          <a:p>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Performing Independent Component Analysis (ICA)</a:t>
            </a:r>
            <a:endParaRPr lang="en-US" sz="2187" dirty="0"/>
          </a:p>
        </p:txBody>
      </p:sp>
      <p:sp>
        <p:nvSpPr>
          <p:cNvPr id="13" name="Shape 10"/>
          <p:cNvSpPr/>
          <p:nvPr/>
        </p:nvSpPr>
        <p:spPr>
          <a:xfrm>
            <a:off x="2037993" y="4274463"/>
            <a:ext cx="277654" cy="277654"/>
          </a:xfrm>
          <a:prstGeom prst="roundRect">
            <a:avLst>
              <a:gd name="adj" fmla="val 45016"/>
            </a:avLst>
          </a:prstGeom>
          <a:noFill/>
          <a:ln w="30480">
            <a:solidFill>
              <a:srgbClr val="4950BC"/>
            </a:solidFill>
            <a:prstDash val="solid"/>
          </a:ln>
        </p:spPr>
      </p:sp>
      <p:sp>
        <p:nvSpPr>
          <p:cNvPr id="14" name="Text 11"/>
          <p:cNvSpPr/>
          <p:nvPr/>
        </p:nvSpPr>
        <p:spPr>
          <a:xfrm>
            <a:off x="2482334" y="4191238"/>
            <a:ext cx="10110073" cy="444341"/>
          </a:xfrm>
          <a:prstGeom prst="rect">
            <a:avLst/>
          </a:prstGeom>
          <a:noFill/>
          <a:ln/>
        </p:spPr>
        <p:txBody>
          <a:bodyPr wrap="none" rtlCol="0" anchor="t"/>
          <a:lstStyle/>
          <a:p>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Extracting Time Series Data</a:t>
            </a:r>
            <a:endParaRPr lang="en-US" sz="2187" dirty="0"/>
          </a:p>
        </p:txBody>
      </p:sp>
      <p:sp>
        <p:nvSpPr>
          <p:cNvPr id="15" name="Shape 12"/>
          <p:cNvSpPr/>
          <p:nvPr/>
        </p:nvSpPr>
        <p:spPr>
          <a:xfrm>
            <a:off x="2037993" y="4807625"/>
            <a:ext cx="277654" cy="277654"/>
          </a:xfrm>
          <a:prstGeom prst="roundRect">
            <a:avLst>
              <a:gd name="adj" fmla="val 45016"/>
            </a:avLst>
          </a:prstGeom>
          <a:noFill/>
          <a:ln w="30480">
            <a:solidFill>
              <a:srgbClr val="4950BC"/>
            </a:solidFill>
            <a:prstDash val="solid"/>
          </a:ln>
        </p:spPr>
      </p:sp>
      <p:sp>
        <p:nvSpPr>
          <p:cNvPr id="16" name="Text 13"/>
          <p:cNvSpPr/>
          <p:nvPr/>
        </p:nvSpPr>
        <p:spPr>
          <a:xfrm>
            <a:off x="2482334" y="4724400"/>
            <a:ext cx="10110073" cy="444341"/>
          </a:xfrm>
          <a:prstGeom prst="rect">
            <a:avLst/>
          </a:prstGeom>
          <a:noFill/>
          <a:ln/>
        </p:spPr>
        <p:txBody>
          <a:bodyPr wrap="none" rtlCol="0" anchor="t"/>
          <a:lstStyle/>
          <a:p>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Data Preparation for training and testing the model</a:t>
            </a:r>
            <a:endParaRPr lang="en-US" sz="2187" dirty="0"/>
          </a:p>
        </p:txBody>
      </p:sp>
      <p:sp>
        <p:nvSpPr>
          <p:cNvPr id="17" name="Shape 14"/>
          <p:cNvSpPr/>
          <p:nvPr/>
        </p:nvSpPr>
        <p:spPr>
          <a:xfrm>
            <a:off x="2037993" y="5340787"/>
            <a:ext cx="277654" cy="277654"/>
          </a:xfrm>
          <a:prstGeom prst="roundRect">
            <a:avLst>
              <a:gd name="adj" fmla="val 45016"/>
            </a:avLst>
          </a:prstGeom>
          <a:noFill/>
          <a:ln w="30480">
            <a:solidFill>
              <a:srgbClr val="4950BC"/>
            </a:solidFill>
            <a:prstDash val="solid"/>
          </a:ln>
        </p:spPr>
      </p:sp>
      <p:sp>
        <p:nvSpPr>
          <p:cNvPr id="18" name="Text 15"/>
          <p:cNvSpPr/>
          <p:nvPr/>
        </p:nvSpPr>
        <p:spPr>
          <a:xfrm>
            <a:off x="2482334" y="5257562"/>
            <a:ext cx="10110073" cy="444341"/>
          </a:xfrm>
          <a:prstGeom prst="rect">
            <a:avLst/>
          </a:prstGeom>
          <a:noFill/>
          <a:ln/>
        </p:spPr>
        <p:txBody>
          <a:bodyPr wrap="none" rtlCol="0" anchor="t"/>
          <a:lstStyle/>
          <a:p>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Built LSTM MODEL</a:t>
            </a:r>
            <a:endParaRPr lang="en-US" sz="2187" dirty="0"/>
          </a:p>
        </p:txBody>
      </p:sp>
      <p:sp>
        <p:nvSpPr>
          <p:cNvPr id="19" name="Shape 16"/>
          <p:cNvSpPr/>
          <p:nvPr/>
        </p:nvSpPr>
        <p:spPr>
          <a:xfrm>
            <a:off x="2037993" y="5873948"/>
            <a:ext cx="277654" cy="277654"/>
          </a:xfrm>
          <a:prstGeom prst="roundRect">
            <a:avLst>
              <a:gd name="adj" fmla="val 45016"/>
            </a:avLst>
          </a:prstGeom>
          <a:noFill/>
          <a:ln w="30480">
            <a:solidFill>
              <a:srgbClr val="4950BC"/>
            </a:solidFill>
            <a:prstDash val="solid"/>
          </a:ln>
        </p:spPr>
      </p:sp>
      <p:sp>
        <p:nvSpPr>
          <p:cNvPr id="20" name="Text 17"/>
          <p:cNvSpPr/>
          <p:nvPr/>
        </p:nvSpPr>
        <p:spPr>
          <a:xfrm>
            <a:off x="2482334" y="5790724"/>
            <a:ext cx="10110073" cy="444341"/>
          </a:xfrm>
          <a:prstGeom prst="rect">
            <a:avLst/>
          </a:prstGeom>
          <a:noFill/>
          <a:ln/>
        </p:spPr>
        <p:txBody>
          <a:bodyPr wrap="none" rtlCol="0" anchor="t"/>
          <a:lstStyle/>
          <a:p>
            <a:pPr algn="l" indent="0" marL="0">
              <a:lnSpc>
                <a:spcPts val="3499"/>
              </a:lnSpc>
              <a:buNone/>
            </a:pPr>
            <a:r>
              <a:rPr lang="en-US" sz="2187" spc="-35" kern="0" dirty="0">
                <a:solidFill>
                  <a:srgbClr val="272525"/>
                </a:solidFill>
                <a:latin typeface="Inter" pitchFamily="34" charset="0"/>
                <a:ea typeface="Inter" pitchFamily="34" charset="-122"/>
                <a:cs typeface="Inter" pitchFamily="34" charset="-120"/>
              </a:rPr>
              <a:t>Built the Ensembled Model Of ANN and SVM</a:t>
            </a:r>
            <a:endParaRPr lang="en-US" sz="2187" dirty="0"/>
          </a:p>
        </p:txBody>
      </p:sp>
      <p:sp>
        <p:nvSpPr>
          <p:cNvPr id="21" name="Text 18"/>
          <p:cNvSpPr/>
          <p:nvPr/>
        </p:nvSpPr>
        <p:spPr>
          <a:xfrm>
            <a:off x="2037993" y="6484977"/>
            <a:ext cx="10554414" cy="444341"/>
          </a:xfrm>
          <a:prstGeom prst="rect">
            <a:avLst/>
          </a:prstGeom>
          <a:noFill/>
          <a:ln/>
        </p:spPr>
        <p:txBody>
          <a:bodyPr wrap="none" rtlCol="0" anchor="t"/>
          <a:lstStyle/>
          <a:p>
            <a:pPr indent="0" marL="0">
              <a:lnSpc>
                <a:spcPts val="3499"/>
              </a:lnSpc>
              <a:buNone/>
            </a:pPr>
            <a:endParaRPr lang="en-US" sz="2187"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337554"/>
            <a:ext cx="555498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References : </a:t>
            </a:r>
            <a:endParaRPr lang="en-US" sz="4374" dirty="0"/>
          </a:p>
        </p:txBody>
      </p:sp>
      <p:sp>
        <p:nvSpPr>
          <p:cNvPr id="7" name="Text 4"/>
          <p:cNvSpPr/>
          <p:nvPr/>
        </p:nvSpPr>
        <p:spPr>
          <a:xfrm>
            <a:off x="2037993" y="3365183"/>
            <a:ext cx="10554414"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1) </a:t>
            </a:r>
            <a:pPr indent="0" marL="0">
              <a:lnSpc>
                <a:spcPts val="2799"/>
              </a:lnSpc>
              <a:buNone/>
            </a:pPr>
            <a:r>
              <a:rPr lang="en-US" sz="1750" u="sng" spc="-35" kern="0" dirty="0">
                <a:solidFill>
                  <a:srgbClr val="4950BC"/>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https://www.nitrc.org/frs/?group_id=383</a:t>
            </a:r>
            <a:endParaRPr lang="en-US" sz="1750" dirty="0"/>
          </a:p>
        </p:txBody>
      </p:sp>
      <p:sp>
        <p:nvSpPr>
          <p:cNvPr id="8" name="Text 5"/>
          <p:cNvSpPr/>
          <p:nvPr/>
        </p:nvSpPr>
        <p:spPr>
          <a:xfrm>
            <a:off x="2037993" y="3970496"/>
            <a:ext cx="10554414"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2) </a:t>
            </a:r>
            <a:pPr indent="0" marL="0">
              <a:lnSpc>
                <a:spcPts val="2799"/>
              </a:lnSpc>
              <a:buNone/>
            </a:pPr>
            <a:r>
              <a:rPr lang="en-US" sz="1750" u="sng" spc="-35" kern="0" dirty="0">
                <a:solidFill>
                  <a:srgbClr val="4950BC"/>
                </a:solidFill>
                <a:latin typeface="Inter" pitchFamily="34" charset="0"/>
                <a:ea typeface="Inter" pitchFamily="34" charset="-122"/>
                <a:cs typeface="Inter"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http://nilearn.github.io/user_guide.html</a:t>
            </a:r>
            <a:endParaRPr lang="en-US" sz="1750" dirty="0"/>
          </a:p>
        </p:txBody>
      </p:sp>
      <p:sp>
        <p:nvSpPr>
          <p:cNvPr id="9" name="Text 6"/>
          <p:cNvSpPr/>
          <p:nvPr/>
        </p:nvSpPr>
        <p:spPr>
          <a:xfrm>
            <a:off x="2037993" y="4575810"/>
            <a:ext cx="10554414"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3) </a:t>
            </a:r>
            <a:pPr indent="0" marL="0">
              <a:lnSpc>
                <a:spcPts val="2799"/>
              </a:lnSpc>
              <a:buNone/>
            </a:pPr>
            <a:r>
              <a:rPr lang="en-US" sz="1750" u="sng" spc="-35" kern="0" dirty="0">
                <a:solidFill>
                  <a:srgbClr val="4950BC"/>
                </a:solidFill>
                <a:latin typeface="Inter" pitchFamily="34" charset="0"/>
                <a:ea typeface="Inter" pitchFamily="34" charset="-122"/>
                <a:cs typeface="Int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http://fcon_1000.projects.nitrc.org/indi/adhd200/</a:t>
            </a:r>
            <a:endParaRPr lang="en-US" sz="1750" dirty="0"/>
          </a:p>
        </p:txBody>
      </p:sp>
      <p:sp>
        <p:nvSpPr>
          <p:cNvPr id="10" name="Text 7"/>
          <p:cNvSpPr/>
          <p:nvPr/>
        </p:nvSpPr>
        <p:spPr>
          <a:xfrm>
            <a:off x="2037993" y="5181124"/>
            <a:ext cx="10554414"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4) </a:t>
            </a:r>
            <a:pPr indent="0" marL="0">
              <a:lnSpc>
                <a:spcPts val="2799"/>
              </a:lnSpc>
              <a:buNone/>
            </a:pPr>
            <a:r>
              <a:rPr lang="en-US" sz="1750" u="sng" spc="-35" kern="0" dirty="0">
                <a:solidFill>
                  <a:srgbClr val="4950BC"/>
                </a:solidFill>
                <a:latin typeface="Inter" pitchFamily="34" charset="0"/>
                <a:ea typeface="Inter" pitchFamily="34" charset="-122"/>
                <a:cs typeface="Inter"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https://www.humanconnectome.org/study/hcp-young-adult/document/extensively-processed-fmri-data-documentation</a:t>
            </a:r>
            <a:endParaRPr lang="en-US" sz="1750" dirty="0"/>
          </a:p>
        </p:txBody>
      </p:sp>
      <p:pic>
        <p:nvPicPr>
          <p:cNvPr id="11" name="Image 1"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1185029"/>
            <a:ext cx="7477601" cy="444341"/>
          </a:xfrm>
          <a:prstGeom prst="rect">
            <a:avLst/>
          </a:prstGeom>
          <a:noFill/>
          <a:ln/>
        </p:spPr>
        <p:txBody>
          <a:bodyPr wrap="non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Team : </a:t>
            </a:r>
            <a:endParaRPr lang="en-US" sz="2187" dirty="0"/>
          </a:p>
        </p:txBody>
      </p:sp>
      <p:sp>
        <p:nvSpPr>
          <p:cNvPr id="6" name="Text 3"/>
          <p:cNvSpPr/>
          <p:nvPr/>
        </p:nvSpPr>
        <p:spPr>
          <a:xfrm>
            <a:off x="6319599" y="1879283"/>
            <a:ext cx="7477601" cy="444341"/>
          </a:xfrm>
          <a:prstGeom prst="rect">
            <a:avLst/>
          </a:prstGeom>
          <a:noFill/>
          <a:ln/>
        </p:spPr>
        <p:txBody>
          <a:bodyPr wrap="non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1) Makkena Bharath              -      21ucc061</a:t>
            </a:r>
            <a:endParaRPr lang="en-US" sz="2187" dirty="0"/>
          </a:p>
        </p:txBody>
      </p:sp>
      <p:sp>
        <p:nvSpPr>
          <p:cNvPr id="7" name="Text 4"/>
          <p:cNvSpPr/>
          <p:nvPr/>
        </p:nvSpPr>
        <p:spPr>
          <a:xfrm>
            <a:off x="6319599" y="2573536"/>
            <a:ext cx="7477601" cy="444341"/>
          </a:xfrm>
          <a:prstGeom prst="rect">
            <a:avLst/>
          </a:prstGeom>
          <a:noFill/>
          <a:ln/>
        </p:spPr>
        <p:txBody>
          <a:bodyPr wrap="non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2) Hemavarun Mupparaju      -     21uec064</a:t>
            </a:r>
            <a:endParaRPr lang="en-US" sz="2187" dirty="0"/>
          </a:p>
        </p:txBody>
      </p:sp>
      <p:sp>
        <p:nvSpPr>
          <p:cNvPr id="8" name="Text 5"/>
          <p:cNvSpPr/>
          <p:nvPr/>
        </p:nvSpPr>
        <p:spPr>
          <a:xfrm>
            <a:off x="6319599" y="3267789"/>
            <a:ext cx="7477601" cy="444341"/>
          </a:xfrm>
          <a:prstGeom prst="rect">
            <a:avLst/>
          </a:prstGeom>
          <a:noFill/>
          <a:ln/>
        </p:spPr>
        <p:txBody>
          <a:bodyPr wrap="none" rtlCol="0" anchor="t"/>
          <a:lstStyle/>
          <a:p>
            <a:pPr indent="0" marL="0">
              <a:lnSpc>
                <a:spcPts val="3499"/>
              </a:lnSpc>
              <a:buNone/>
            </a:pPr>
            <a:r>
              <a:rPr lang="en-US" sz="2187" b="1" spc="-35" kern="0" dirty="0">
                <a:solidFill>
                  <a:srgbClr val="272525"/>
                </a:solidFill>
                <a:latin typeface="Inter" pitchFamily="34" charset="0"/>
                <a:ea typeface="Inter" pitchFamily="34" charset="-122"/>
                <a:cs typeface="Inter" pitchFamily="34" charset="-120"/>
              </a:rPr>
              <a:t>3) Mallasani Harikrishna          -     21ucs121</a:t>
            </a:r>
            <a:endParaRPr lang="en-US" sz="2187" dirty="0"/>
          </a:p>
        </p:txBody>
      </p:sp>
      <p:sp>
        <p:nvSpPr>
          <p:cNvPr id="9" name="Text 6"/>
          <p:cNvSpPr/>
          <p:nvPr/>
        </p:nvSpPr>
        <p:spPr>
          <a:xfrm>
            <a:off x="6319599" y="3962043"/>
            <a:ext cx="7477601" cy="355402"/>
          </a:xfrm>
          <a:prstGeom prst="rect">
            <a:avLst/>
          </a:prstGeom>
          <a:noFill/>
          <a:ln/>
        </p:spPr>
        <p:txBody>
          <a:bodyPr wrap="none" rtlCol="0" anchor="t"/>
          <a:lstStyle/>
          <a:p>
            <a:pPr indent="0" marL="0">
              <a:lnSpc>
                <a:spcPts val="2799"/>
              </a:lnSpc>
              <a:buNone/>
            </a:pPr>
            <a:endParaRPr lang="en-US" sz="1750" dirty="0"/>
          </a:p>
        </p:txBody>
      </p:sp>
      <p:sp>
        <p:nvSpPr>
          <p:cNvPr id="10" name="Text 7"/>
          <p:cNvSpPr/>
          <p:nvPr/>
        </p:nvSpPr>
        <p:spPr>
          <a:xfrm>
            <a:off x="6319599" y="4567357"/>
            <a:ext cx="7477601" cy="355402"/>
          </a:xfrm>
          <a:prstGeom prst="rect">
            <a:avLst/>
          </a:prstGeom>
          <a:noFill/>
          <a:ln/>
        </p:spPr>
        <p:txBody>
          <a:bodyPr wrap="none" rtlCol="0" anchor="t"/>
          <a:lstStyle/>
          <a:p>
            <a:pPr indent="0" marL="0">
              <a:lnSpc>
                <a:spcPts val="2799"/>
              </a:lnSpc>
              <a:buNone/>
            </a:pPr>
            <a:endParaRPr lang="en-US" sz="1750" dirty="0"/>
          </a:p>
        </p:txBody>
      </p:sp>
      <p:sp>
        <p:nvSpPr>
          <p:cNvPr id="11" name="Text 8"/>
          <p:cNvSpPr/>
          <p:nvPr/>
        </p:nvSpPr>
        <p:spPr>
          <a:xfrm>
            <a:off x="6319599" y="5256014"/>
            <a:ext cx="555498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Thank You !!</a:t>
            </a:r>
            <a:endParaRPr lang="en-US" sz="4374" dirty="0"/>
          </a:p>
        </p:txBody>
      </p:sp>
      <p:sp>
        <p:nvSpPr>
          <p:cNvPr id="12" name="Text 9"/>
          <p:cNvSpPr/>
          <p:nvPr/>
        </p:nvSpPr>
        <p:spPr>
          <a:xfrm>
            <a:off x="6319599" y="6283643"/>
            <a:ext cx="7477601" cy="355402"/>
          </a:xfrm>
          <a:prstGeom prst="rect">
            <a:avLst/>
          </a:prstGeom>
          <a:noFill/>
          <a:ln/>
        </p:spPr>
        <p:txBody>
          <a:bodyPr wrap="none" rtlCol="0" anchor="t"/>
          <a:lstStyle/>
          <a:p>
            <a:pPr indent="0" marL="0">
              <a:lnSpc>
                <a:spcPts val="2799"/>
              </a:lnSpc>
              <a:buNone/>
            </a:pPr>
            <a:endParaRPr lang="en-US" sz="1750" dirty="0"/>
          </a:p>
        </p:txBody>
      </p:sp>
      <p:sp>
        <p:nvSpPr>
          <p:cNvPr id="13" name="Text 10"/>
          <p:cNvSpPr/>
          <p:nvPr/>
        </p:nvSpPr>
        <p:spPr>
          <a:xfrm>
            <a:off x="6319599" y="6888956"/>
            <a:ext cx="7477601" cy="355402"/>
          </a:xfrm>
          <a:prstGeom prst="rect">
            <a:avLst/>
          </a:prstGeom>
          <a:noFill/>
          <a:ln/>
        </p:spPr>
        <p:txBody>
          <a:bodyPr wrap="none" rtlCol="0" anchor="t"/>
          <a:lstStyle/>
          <a:p>
            <a:pPr indent="0" marL="0">
              <a:lnSpc>
                <a:spcPts val="2799"/>
              </a:lnSpc>
              <a:buNone/>
            </a:pP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523762"/>
            <a:ext cx="6246614"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What Data Do We Need?</a:t>
            </a:r>
            <a:endParaRPr lang="en-US" sz="4374" dirty="0"/>
          </a:p>
        </p:txBody>
      </p:sp>
      <p:sp>
        <p:nvSpPr>
          <p:cNvPr id="5" name="Text 3"/>
          <p:cNvSpPr/>
          <p:nvPr/>
        </p:nvSpPr>
        <p:spPr>
          <a:xfrm>
            <a:off x="2037993" y="2751296"/>
            <a:ext cx="5006221" cy="2666048"/>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Activity patterns of brain regions is one such major difference found in people diagnosed with ADHD vs normal person. So we need Brain activity data, which is obtained through brain image scan.</a:t>
            </a:r>
            <a:endParaRPr lang="en-US" sz="2187" dirty="0"/>
          </a:p>
        </p:txBody>
      </p:sp>
      <p:sp>
        <p:nvSpPr>
          <p:cNvPr id="6" name="Text 4"/>
          <p:cNvSpPr/>
          <p:nvPr/>
        </p:nvSpPr>
        <p:spPr>
          <a:xfrm>
            <a:off x="2037993" y="5617250"/>
            <a:ext cx="5006221" cy="888682"/>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 Fmri scan Provides the brain activity of a person over a duration</a:t>
            </a:r>
            <a:endParaRPr lang="en-US" sz="2187" dirty="0"/>
          </a:p>
        </p:txBody>
      </p:sp>
      <p:pic>
        <p:nvPicPr>
          <p:cNvPr id="7" name="Image 0" descr="preencoded.png">    </p:cNvPr>
          <p:cNvPicPr>
            <a:picLocks noChangeAspect="1"/>
          </p:cNvPicPr>
          <p:nvPr/>
        </p:nvPicPr>
        <p:blipFill>
          <a:blip r:embed="rId1"/>
          <a:stretch>
            <a:fillRect/>
          </a:stretch>
        </p:blipFill>
        <p:spPr>
          <a:xfrm>
            <a:off x="7593806" y="2801303"/>
            <a:ext cx="5006221" cy="2448758"/>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580323"/>
            <a:ext cx="7884438" cy="958215"/>
          </a:xfrm>
          <a:prstGeom prst="rect">
            <a:avLst/>
          </a:prstGeom>
          <a:noFill/>
          <a:ln/>
        </p:spPr>
        <p:txBody>
          <a:bodyPr wrap="none" rtlCol="0" anchor="t"/>
          <a:lstStyle/>
          <a:p>
            <a:pPr indent="0" marL="0">
              <a:lnSpc>
                <a:spcPts val="7545"/>
              </a:lnSpc>
              <a:buNone/>
            </a:pPr>
            <a:r>
              <a:rPr lang="en-US" sz="6036" b="1" spc="-181" kern="0" dirty="0">
                <a:solidFill>
                  <a:srgbClr val="000000"/>
                </a:solidFill>
                <a:latin typeface="Inter" pitchFamily="34" charset="0"/>
                <a:ea typeface="Inter" pitchFamily="34" charset="-122"/>
                <a:cs typeface="Inter" pitchFamily="34" charset="-120"/>
              </a:rPr>
              <a:t>Introduction to Nilearn</a:t>
            </a:r>
            <a:endParaRPr lang="en-US" sz="6036" dirty="0"/>
          </a:p>
        </p:txBody>
      </p:sp>
      <p:sp>
        <p:nvSpPr>
          <p:cNvPr id="7" name="Text 4"/>
          <p:cNvSpPr/>
          <p:nvPr/>
        </p:nvSpPr>
        <p:spPr>
          <a:xfrm>
            <a:off x="2037993" y="3871793"/>
            <a:ext cx="10554414" cy="1777365"/>
          </a:xfrm>
          <a:prstGeom prst="rect">
            <a:avLst/>
          </a:prstGeom>
          <a:noFill/>
          <a:ln/>
        </p:spPr>
        <p:txBody>
          <a:bodyPr wrap="square" rtlCol="0" anchor="t"/>
          <a:lstStyle/>
          <a:p>
            <a:pPr indent="0" marL="0">
              <a:lnSpc>
                <a:spcPts val="3499"/>
              </a:lnSpc>
              <a:buNone/>
            </a:pPr>
            <a:r>
              <a:rPr lang="en-US" sz="2187" spc="-35" kern="0" dirty="0">
                <a:solidFill>
                  <a:srgbClr val="272525"/>
                </a:solidFill>
                <a:latin typeface="Inter" pitchFamily="34" charset="0"/>
                <a:ea typeface="Inter" pitchFamily="34" charset="-122"/>
                <a:cs typeface="Inter" pitchFamily="34" charset="-120"/>
              </a:rPr>
              <a:t>Nilearn is a powerful Python library for analyzing and visualizing neuroimaging data. It provides a versatile set of tools for preprocessing, modeling, and exploring brain imaging datasets, making it a valuable resource for neuroscientists and data scientists alike.</a:t>
            </a:r>
            <a:endParaRPr lang="en-US" sz="2187"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110264" y="604242"/>
            <a:ext cx="5478780" cy="684848"/>
          </a:xfrm>
          <a:prstGeom prst="rect">
            <a:avLst/>
          </a:prstGeom>
          <a:noFill/>
          <a:ln/>
        </p:spPr>
        <p:txBody>
          <a:bodyPr wrap="none" rtlCol="0" anchor="t"/>
          <a:lstStyle/>
          <a:p>
            <a:pPr indent="0" marL="0">
              <a:lnSpc>
                <a:spcPts val="5393"/>
              </a:lnSpc>
              <a:buNone/>
            </a:pPr>
            <a:r>
              <a:rPr lang="en-US" sz="4314" b="1" spc="-129" kern="0" dirty="0">
                <a:solidFill>
                  <a:srgbClr val="000000"/>
                </a:solidFill>
                <a:latin typeface="Inter" pitchFamily="34" charset="0"/>
                <a:ea typeface="Inter" pitchFamily="34" charset="-122"/>
                <a:cs typeface="Inter" pitchFamily="34" charset="-120"/>
              </a:rPr>
              <a:t>Get the dataset</a:t>
            </a:r>
            <a:endParaRPr lang="en-US" sz="4314" dirty="0"/>
          </a:p>
        </p:txBody>
      </p:sp>
      <p:pic>
        <p:nvPicPr>
          <p:cNvPr id="7" name="Image 1" descr="preencoded.png">    </p:cNvPr>
          <p:cNvPicPr>
            <a:picLocks noChangeAspect="1"/>
          </p:cNvPicPr>
          <p:nvPr/>
        </p:nvPicPr>
        <p:blipFill>
          <a:blip r:embed="rId2"/>
          <a:stretch>
            <a:fillRect/>
          </a:stretch>
        </p:blipFill>
        <p:spPr>
          <a:xfrm>
            <a:off x="2110264" y="1617821"/>
            <a:ext cx="9658707" cy="6007537"/>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Shape 3"/>
          <p:cNvSpPr/>
          <p:nvPr/>
        </p:nvSpPr>
        <p:spPr>
          <a:xfrm>
            <a:off x="2349103" y="1082635"/>
            <a:ext cx="44410" cy="6064329"/>
          </a:xfrm>
          <a:prstGeom prst="roundRect">
            <a:avLst>
              <a:gd name="adj" fmla="val 225151"/>
            </a:avLst>
          </a:prstGeom>
          <a:solidFill>
            <a:srgbClr val="C0C1D7"/>
          </a:solidFill>
          <a:ln/>
        </p:spPr>
      </p:sp>
      <p:sp>
        <p:nvSpPr>
          <p:cNvPr id="7" name="Shape 4"/>
          <p:cNvSpPr/>
          <p:nvPr/>
        </p:nvSpPr>
        <p:spPr>
          <a:xfrm>
            <a:off x="2121277" y="1290876"/>
            <a:ext cx="499943" cy="499943"/>
          </a:xfrm>
          <a:prstGeom prst="roundRect">
            <a:avLst>
              <a:gd name="adj" fmla="val 20000"/>
            </a:avLst>
          </a:prstGeom>
          <a:solidFill>
            <a:srgbClr val="DADBF1"/>
          </a:solidFill>
          <a:ln w="7620">
            <a:solidFill>
              <a:srgbClr val="C0C1D7"/>
            </a:solidFill>
            <a:prstDash val="solid"/>
          </a:ln>
        </p:spPr>
      </p:sp>
      <p:sp>
        <p:nvSpPr>
          <p:cNvPr id="8" name="Text 5"/>
          <p:cNvSpPr/>
          <p:nvPr/>
        </p:nvSpPr>
        <p:spPr>
          <a:xfrm>
            <a:off x="2294632" y="1332548"/>
            <a:ext cx="153114" cy="416481"/>
          </a:xfrm>
          <a:prstGeom prst="rect">
            <a:avLst/>
          </a:prstGeom>
          <a:noFill/>
          <a:ln/>
        </p:spPr>
        <p:txBody>
          <a:bodyPr wrap="none" rtlCol="0" anchor="t"/>
          <a:lstStyle/>
          <a:p>
            <a:pPr algn="ctr" indent="0" marL="0">
              <a:lnSpc>
                <a:spcPts val="3281"/>
              </a:lnSpc>
              <a:buNone/>
            </a:pPr>
            <a:r>
              <a:rPr lang="en-US" sz="2624" b="1" spc="-79" kern="0" dirty="0">
                <a:solidFill>
                  <a:srgbClr val="272525"/>
                </a:solidFill>
                <a:latin typeface="Inter" pitchFamily="34" charset="0"/>
                <a:ea typeface="Inter" pitchFamily="34" charset="-122"/>
                <a:cs typeface="Inter" pitchFamily="34" charset="-120"/>
              </a:rPr>
              <a:t>1</a:t>
            </a:r>
            <a:endParaRPr lang="en-US" sz="2624" dirty="0"/>
          </a:p>
        </p:txBody>
      </p:sp>
      <p:sp>
        <p:nvSpPr>
          <p:cNvPr id="9" name="Text 6"/>
          <p:cNvSpPr/>
          <p:nvPr/>
        </p:nvSpPr>
        <p:spPr>
          <a:xfrm>
            <a:off x="2815590" y="1304806"/>
            <a:ext cx="3332917" cy="416481"/>
          </a:xfrm>
          <a:prstGeom prst="rect">
            <a:avLst/>
          </a:prstGeom>
          <a:noFill/>
          <a:ln/>
        </p:spPr>
        <p:txBody>
          <a:bodyPr wrap="none" rtlCol="0" anchor="t"/>
          <a:lstStyle/>
          <a:p>
            <a:pPr algn="l" indent="0" marL="0">
              <a:lnSpc>
                <a:spcPts val="3281"/>
              </a:lnSpc>
              <a:buNone/>
            </a:pPr>
            <a:r>
              <a:rPr lang="en-US" sz="2624" b="1" spc="-79" kern="0" dirty="0">
                <a:solidFill>
                  <a:srgbClr val="272525"/>
                </a:solidFill>
                <a:latin typeface="Inter" pitchFamily="34" charset="0"/>
                <a:ea typeface="Inter" pitchFamily="34" charset="-122"/>
                <a:cs typeface="Inter" pitchFamily="34" charset="-120"/>
              </a:rPr>
              <a:t>Data Collection</a:t>
            </a:r>
            <a:endParaRPr lang="en-US" sz="2624" dirty="0"/>
          </a:p>
        </p:txBody>
      </p:sp>
      <p:sp>
        <p:nvSpPr>
          <p:cNvPr id="10" name="Text 7"/>
          <p:cNvSpPr/>
          <p:nvPr/>
        </p:nvSpPr>
        <p:spPr>
          <a:xfrm>
            <a:off x="2815590" y="1854518"/>
            <a:ext cx="9776817"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We are using Nilearn ADHD Dataset</a:t>
            </a:r>
            <a:endParaRPr lang="en-US" sz="1750" dirty="0"/>
          </a:p>
        </p:txBody>
      </p:sp>
      <p:sp>
        <p:nvSpPr>
          <p:cNvPr id="11" name="Shape 8"/>
          <p:cNvSpPr/>
          <p:nvPr/>
        </p:nvSpPr>
        <p:spPr>
          <a:xfrm>
            <a:off x="2121277" y="2862501"/>
            <a:ext cx="499943" cy="499943"/>
          </a:xfrm>
          <a:prstGeom prst="roundRect">
            <a:avLst>
              <a:gd name="adj" fmla="val 20000"/>
            </a:avLst>
          </a:prstGeom>
          <a:solidFill>
            <a:srgbClr val="DADBF1"/>
          </a:solidFill>
          <a:ln w="7620">
            <a:solidFill>
              <a:srgbClr val="C0C1D7"/>
            </a:solidFill>
            <a:prstDash val="solid"/>
          </a:ln>
        </p:spPr>
      </p:sp>
      <p:sp>
        <p:nvSpPr>
          <p:cNvPr id="12" name="Text 9"/>
          <p:cNvSpPr/>
          <p:nvPr/>
        </p:nvSpPr>
        <p:spPr>
          <a:xfrm>
            <a:off x="2271177" y="2904173"/>
            <a:ext cx="200025" cy="416481"/>
          </a:xfrm>
          <a:prstGeom prst="rect">
            <a:avLst/>
          </a:prstGeom>
          <a:noFill/>
          <a:ln/>
        </p:spPr>
        <p:txBody>
          <a:bodyPr wrap="none" rtlCol="0" anchor="t"/>
          <a:lstStyle/>
          <a:p>
            <a:pPr algn="ctr" indent="0" marL="0">
              <a:lnSpc>
                <a:spcPts val="3281"/>
              </a:lnSpc>
              <a:buNone/>
            </a:pPr>
            <a:r>
              <a:rPr lang="en-US" sz="2624" b="1" spc="-79" kern="0" dirty="0">
                <a:solidFill>
                  <a:srgbClr val="272525"/>
                </a:solidFill>
                <a:latin typeface="Inter" pitchFamily="34" charset="0"/>
                <a:ea typeface="Inter" pitchFamily="34" charset="-122"/>
                <a:cs typeface="Inter" pitchFamily="34" charset="-120"/>
              </a:rPr>
              <a:t>2</a:t>
            </a:r>
            <a:endParaRPr lang="en-US" sz="2624" dirty="0"/>
          </a:p>
        </p:txBody>
      </p:sp>
      <p:sp>
        <p:nvSpPr>
          <p:cNvPr id="13" name="Text 10"/>
          <p:cNvSpPr/>
          <p:nvPr/>
        </p:nvSpPr>
        <p:spPr>
          <a:xfrm>
            <a:off x="2815590" y="2876431"/>
            <a:ext cx="4680942" cy="416481"/>
          </a:xfrm>
          <a:prstGeom prst="rect">
            <a:avLst/>
          </a:prstGeom>
          <a:noFill/>
          <a:ln/>
        </p:spPr>
        <p:txBody>
          <a:bodyPr wrap="none" rtlCol="0" anchor="t"/>
          <a:lstStyle/>
          <a:p>
            <a:pPr algn="l" indent="0" marL="0">
              <a:lnSpc>
                <a:spcPts val="3281"/>
              </a:lnSpc>
              <a:buNone/>
            </a:pPr>
            <a:r>
              <a:rPr lang="en-US" sz="2624" b="1" spc="-79" kern="0" dirty="0">
                <a:solidFill>
                  <a:srgbClr val="272525"/>
                </a:solidFill>
                <a:latin typeface="Inter" pitchFamily="34" charset="0"/>
                <a:ea typeface="Inter" pitchFamily="34" charset="-122"/>
                <a:cs typeface="Inter" pitchFamily="34" charset="-120"/>
              </a:rPr>
              <a:t>Extraction Of Time Series Data</a:t>
            </a:r>
            <a:endParaRPr lang="en-US" sz="2624" dirty="0"/>
          </a:p>
        </p:txBody>
      </p:sp>
      <p:sp>
        <p:nvSpPr>
          <p:cNvPr id="14" name="Text 11"/>
          <p:cNvSpPr/>
          <p:nvPr/>
        </p:nvSpPr>
        <p:spPr>
          <a:xfrm>
            <a:off x="2815590" y="3426142"/>
            <a:ext cx="9776817"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Using Independent Component Analysis for FMRI Data</a:t>
            </a:r>
            <a:endParaRPr lang="en-US" sz="1750" dirty="0"/>
          </a:p>
        </p:txBody>
      </p:sp>
      <p:sp>
        <p:nvSpPr>
          <p:cNvPr id="15" name="Shape 12"/>
          <p:cNvSpPr/>
          <p:nvPr/>
        </p:nvSpPr>
        <p:spPr>
          <a:xfrm>
            <a:off x="2121277" y="4434126"/>
            <a:ext cx="499943" cy="499943"/>
          </a:xfrm>
          <a:prstGeom prst="roundRect">
            <a:avLst>
              <a:gd name="adj" fmla="val 20000"/>
            </a:avLst>
          </a:prstGeom>
          <a:solidFill>
            <a:srgbClr val="DADBF1"/>
          </a:solidFill>
          <a:ln w="7620">
            <a:solidFill>
              <a:srgbClr val="C0C1D7"/>
            </a:solidFill>
            <a:prstDash val="solid"/>
          </a:ln>
        </p:spPr>
      </p:sp>
      <p:sp>
        <p:nvSpPr>
          <p:cNvPr id="16" name="Text 13"/>
          <p:cNvSpPr/>
          <p:nvPr/>
        </p:nvSpPr>
        <p:spPr>
          <a:xfrm>
            <a:off x="2266295" y="4475798"/>
            <a:ext cx="209788" cy="416481"/>
          </a:xfrm>
          <a:prstGeom prst="rect">
            <a:avLst/>
          </a:prstGeom>
          <a:noFill/>
          <a:ln/>
        </p:spPr>
        <p:txBody>
          <a:bodyPr wrap="none" rtlCol="0" anchor="t"/>
          <a:lstStyle/>
          <a:p>
            <a:pPr algn="ctr" indent="0" marL="0">
              <a:lnSpc>
                <a:spcPts val="3281"/>
              </a:lnSpc>
              <a:buNone/>
            </a:pPr>
            <a:r>
              <a:rPr lang="en-US" sz="2624" b="1" spc="-79" kern="0" dirty="0">
                <a:solidFill>
                  <a:srgbClr val="272525"/>
                </a:solidFill>
                <a:latin typeface="Inter" pitchFamily="34" charset="0"/>
                <a:ea typeface="Inter" pitchFamily="34" charset="-122"/>
                <a:cs typeface="Inter" pitchFamily="34" charset="-120"/>
              </a:rPr>
              <a:t>3</a:t>
            </a:r>
            <a:endParaRPr lang="en-US" sz="2624" dirty="0"/>
          </a:p>
        </p:txBody>
      </p:sp>
      <p:sp>
        <p:nvSpPr>
          <p:cNvPr id="17" name="Text 14"/>
          <p:cNvSpPr/>
          <p:nvPr/>
        </p:nvSpPr>
        <p:spPr>
          <a:xfrm>
            <a:off x="2815590" y="4448056"/>
            <a:ext cx="3332917" cy="416481"/>
          </a:xfrm>
          <a:prstGeom prst="rect">
            <a:avLst/>
          </a:prstGeom>
          <a:noFill/>
          <a:ln/>
        </p:spPr>
        <p:txBody>
          <a:bodyPr wrap="none" rtlCol="0" anchor="t"/>
          <a:lstStyle/>
          <a:p>
            <a:pPr algn="l" indent="0" marL="0">
              <a:lnSpc>
                <a:spcPts val="3281"/>
              </a:lnSpc>
              <a:buNone/>
            </a:pPr>
            <a:r>
              <a:rPr lang="en-US" sz="2624" b="1" spc="-79" kern="0" dirty="0">
                <a:solidFill>
                  <a:srgbClr val="272525"/>
                </a:solidFill>
                <a:latin typeface="Inter" pitchFamily="34" charset="0"/>
                <a:ea typeface="Inter" pitchFamily="34" charset="-122"/>
                <a:cs typeface="Inter" pitchFamily="34" charset="-120"/>
              </a:rPr>
              <a:t>Training The Models</a:t>
            </a:r>
            <a:endParaRPr lang="en-US" sz="2624" dirty="0"/>
          </a:p>
        </p:txBody>
      </p:sp>
      <p:sp>
        <p:nvSpPr>
          <p:cNvPr id="18" name="Text 15"/>
          <p:cNvSpPr/>
          <p:nvPr/>
        </p:nvSpPr>
        <p:spPr>
          <a:xfrm>
            <a:off x="2815590" y="4997768"/>
            <a:ext cx="9776817"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We created three models using Support Vector Machines, LSTM, Artificial Neural Networks</a:t>
            </a:r>
            <a:endParaRPr lang="en-US" sz="1750" dirty="0"/>
          </a:p>
        </p:txBody>
      </p:sp>
      <p:sp>
        <p:nvSpPr>
          <p:cNvPr id="19" name="Shape 16"/>
          <p:cNvSpPr/>
          <p:nvPr/>
        </p:nvSpPr>
        <p:spPr>
          <a:xfrm>
            <a:off x="2121277" y="6005751"/>
            <a:ext cx="499943" cy="499943"/>
          </a:xfrm>
          <a:prstGeom prst="roundRect">
            <a:avLst>
              <a:gd name="adj" fmla="val 20000"/>
            </a:avLst>
          </a:prstGeom>
          <a:solidFill>
            <a:srgbClr val="DADBF1"/>
          </a:solidFill>
          <a:ln w="7620">
            <a:solidFill>
              <a:srgbClr val="C0C1D7"/>
            </a:solidFill>
            <a:prstDash val="solid"/>
          </a:ln>
        </p:spPr>
      </p:sp>
      <p:sp>
        <p:nvSpPr>
          <p:cNvPr id="20" name="Text 17"/>
          <p:cNvSpPr/>
          <p:nvPr/>
        </p:nvSpPr>
        <p:spPr>
          <a:xfrm>
            <a:off x="2263200" y="6047422"/>
            <a:ext cx="215979" cy="416481"/>
          </a:xfrm>
          <a:prstGeom prst="rect">
            <a:avLst/>
          </a:prstGeom>
          <a:noFill/>
          <a:ln/>
        </p:spPr>
        <p:txBody>
          <a:bodyPr wrap="none" rtlCol="0" anchor="t"/>
          <a:lstStyle/>
          <a:p>
            <a:pPr algn="ctr" indent="0" marL="0">
              <a:lnSpc>
                <a:spcPts val="3281"/>
              </a:lnSpc>
              <a:buNone/>
            </a:pPr>
            <a:r>
              <a:rPr lang="en-US" sz="2624" b="1" spc="-79" kern="0" dirty="0">
                <a:solidFill>
                  <a:srgbClr val="272525"/>
                </a:solidFill>
                <a:latin typeface="Inter" pitchFamily="34" charset="0"/>
                <a:ea typeface="Inter" pitchFamily="34" charset="-122"/>
                <a:cs typeface="Inter" pitchFamily="34" charset="-120"/>
              </a:rPr>
              <a:t>4</a:t>
            </a:r>
            <a:endParaRPr lang="en-US" sz="2624" dirty="0"/>
          </a:p>
        </p:txBody>
      </p:sp>
      <p:sp>
        <p:nvSpPr>
          <p:cNvPr id="21" name="Text 18"/>
          <p:cNvSpPr/>
          <p:nvPr/>
        </p:nvSpPr>
        <p:spPr>
          <a:xfrm>
            <a:off x="2815590" y="6019681"/>
            <a:ext cx="3332917" cy="416481"/>
          </a:xfrm>
          <a:prstGeom prst="rect">
            <a:avLst/>
          </a:prstGeom>
          <a:noFill/>
          <a:ln/>
        </p:spPr>
        <p:txBody>
          <a:bodyPr wrap="none" rtlCol="0" anchor="t"/>
          <a:lstStyle/>
          <a:p>
            <a:pPr algn="l" indent="0" marL="0">
              <a:lnSpc>
                <a:spcPts val="3281"/>
              </a:lnSpc>
              <a:buNone/>
            </a:pPr>
            <a:r>
              <a:rPr lang="en-US" sz="2624" b="1" spc="-79" kern="0" dirty="0">
                <a:solidFill>
                  <a:srgbClr val="272525"/>
                </a:solidFill>
                <a:latin typeface="Inter" pitchFamily="34" charset="0"/>
                <a:ea typeface="Inter" pitchFamily="34" charset="-122"/>
                <a:cs typeface="Inter" pitchFamily="34" charset="-120"/>
              </a:rPr>
              <a:t>Hypothesis Testing</a:t>
            </a:r>
            <a:endParaRPr lang="en-US" sz="2624" dirty="0"/>
          </a:p>
        </p:txBody>
      </p:sp>
      <p:sp>
        <p:nvSpPr>
          <p:cNvPr id="22" name="Text 19"/>
          <p:cNvSpPr/>
          <p:nvPr/>
        </p:nvSpPr>
        <p:spPr>
          <a:xfrm>
            <a:off x="2815590" y="6569393"/>
            <a:ext cx="9776817" cy="355402"/>
          </a:xfrm>
          <a:prstGeom prst="rect">
            <a:avLst/>
          </a:prstGeom>
          <a:noFill/>
          <a:ln/>
        </p:spPr>
        <p:txBody>
          <a:bodyPr wrap="non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Analysing and Interpreting their results.</a:t>
            </a:r>
            <a:endParaRPr lang="en-US" sz="1750"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230154"/>
            <a:ext cx="8368427"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Preprocessing and cleaning data</a:t>
            </a:r>
            <a:endParaRPr lang="en-US" sz="4374" dirty="0"/>
          </a:p>
        </p:txBody>
      </p:sp>
      <p:sp>
        <p:nvSpPr>
          <p:cNvPr id="7" name="Shape 4"/>
          <p:cNvSpPr/>
          <p:nvPr/>
        </p:nvSpPr>
        <p:spPr>
          <a:xfrm>
            <a:off x="7293054" y="2257782"/>
            <a:ext cx="44410" cy="4741545"/>
          </a:xfrm>
          <a:prstGeom prst="roundRect">
            <a:avLst>
              <a:gd name="adj" fmla="val 225151"/>
            </a:avLst>
          </a:prstGeom>
          <a:solidFill>
            <a:srgbClr val="C0C1D7"/>
          </a:solidFill>
          <a:ln/>
        </p:spPr>
      </p:sp>
      <p:sp>
        <p:nvSpPr>
          <p:cNvPr id="8" name="Shape 5"/>
          <p:cNvSpPr/>
          <p:nvPr/>
        </p:nvSpPr>
        <p:spPr>
          <a:xfrm>
            <a:off x="6287631" y="2659082"/>
            <a:ext cx="777597" cy="44410"/>
          </a:xfrm>
          <a:prstGeom prst="roundRect">
            <a:avLst>
              <a:gd name="adj" fmla="val 225151"/>
            </a:avLst>
          </a:prstGeom>
          <a:solidFill>
            <a:srgbClr val="C0C1D7"/>
          </a:solidFill>
          <a:ln/>
        </p:spPr>
      </p:sp>
      <p:sp>
        <p:nvSpPr>
          <p:cNvPr id="9" name="Shape 6"/>
          <p:cNvSpPr/>
          <p:nvPr/>
        </p:nvSpPr>
        <p:spPr>
          <a:xfrm>
            <a:off x="7065228" y="2431375"/>
            <a:ext cx="499943" cy="499943"/>
          </a:xfrm>
          <a:prstGeom prst="roundRect">
            <a:avLst>
              <a:gd name="adj" fmla="val 20000"/>
            </a:avLst>
          </a:prstGeom>
          <a:solidFill>
            <a:srgbClr val="DADBF1"/>
          </a:solidFill>
          <a:ln w="7620">
            <a:solidFill>
              <a:srgbClr val="C0C1D7"/>
            </a:solidFill>
            <a:prstDash val="solid"/>
          </a:ln>
        </p:spPr>
      </p:sp>
      <p:sp>
        <p:nvSpPr>
          <p:cNvPr id="10" name="Text 7"/>
          <p:cNvSpPr/>
          <p:nvPr/>
        </p:nvSpPr>
        <p:spPr>
          <a:xfrm>
            <a:off x="7238583" y="2473047"/>
            <a:ext cx="153114" cy="416481"/>
          </a:xfrm>
          <a:prstGeom prst="rect">
            <a:avLst/>
          </a:prstGeom>
          <a:noFill/>
          <a:ln/>
        </p:spPr>
        <p:txBody>
          <a:bodyPr wrap="none" rtlCol="0" anchor="t"/>
          <a:lstStyle/>
          <a:p>
            <a:pPr algn="ctr" indent="0" marL="0">
              <a:lnSpc>
                <a:spcPts val="3281"/>
              </a:lnSpc>
              <a:buNone/>
            </a:pPr>
            <a:r>
              <a:rPr lang="en-US" sz="2624" b="1" spc="-79" kern="0" dirty="0">
                <a:solidFill>
                  <a:srgbClr val="272525"/>
                </a:solidFill>
                <a:latin typeface="Inter" pitchFamily="34" charset="0"/>
                <a:ea typeface="Inter" pitchFamily="34" charset="-122"/>
                <a:cs typeface="Inter" pitchFamily="34" charset="-120"/>
              </a:rPr>
              <a:t>1</a:t>
            </a:r>
            <a:endParaRPr lang="en-US" sz="2624" dirty="0"/>
          </a:p>
        </p:txBody>
      </p:sp>
      <p:sp>
        <p:nvSpPr>
          <p:cNvPr id="11" name="Text 8"/>
          <p:cNvSpPr/>
          <p:nvPr/>
        </p:nvSpPr>
        <p:spPr>
          <a:xfrm>
            <a:off x="3315653" y="2479953"/>
            <a:ext cx="2777490" cy="347186"/>
          </a:xfrm>
          <a:prstGeom prst="rect">
            <a:avLst/>
          </a:prstGeom>
          <a:noFill/>
          <a:ln/>
        </p:spPr>
        <p:txBody>
          <a:bodyPr wrap="none" rtlCol="0" anchor="t"/>
          <a:lstStyle/>
          <a:p>
            <a:pPr algn="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Noise Reduction</a:t>
            </a:r>
            <a:endParaRPr lang="en-US" sz="2187" dirty="0"/>
          </a:p>
        </p:txBody>
      </p:sp>
      <p:sp>
        <p:nvSpPr>
          <p:cNvPr id="12" name="Text 9"/>
          <p:cNvSpPr/>
          <p:nvPr/>
        </p:nvSpPr>
        <p:spPr>
          <a:xfrm>
            <a:off x="2037993" y="2960370"/>
            <a:ext cx="4055150" cy="1066205"/>
          </a:xfrm>
          <a:prstGeom prst="rect">
            <a:avLst/>
          </a:prstGeom>
          <a:noFill/>
          <a:ln/>
        </p:spPr>
        <p:txBody>
          <a:bodyPr wrap="square" rtlCol="0" anchor="t"/>
          <a:lstStyle/>
          <a:p>
            <a:pPr algn="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Remove unwanted noise and artifacts from your brain images using nilearn's state-of-the-art denoising techniques.</a:t>
            </a:r>
            <a:endParaRPr lang="en-US" sz="1750" dirty="0"/>
          </a:p>
        </p:txBody>
      </p:sp>
      <p:sp>
        <p:nvSpPr>
          <p:cNvPr id="13" name="Shape 10"/>
          <p:cNvSpPr/>
          <p:nvPr/>
        </p:nvSpPr>
        <p:spPr>
          <a:xfrm>
            <a:off x="7565172" y="3769935"/>
            <a:ext cx="777597" cy="44410"/>
          </a:xfrm>
          <a:prstGeom prst="roundRect">
            <a:avLst>
              <a:gd name="adj" fmla="val 225151"/>
            </a:avLst>
          </a:prstGeom>
          <a:solidFill>
            <a:srgbClr val="C0C1D7"/>
          </a:solidFill>
          <a:ln/>
        </p:spPr>
      </p:sp>
      <p:sp>
        <p:nvSpPr>
          <p:cNvPr id="14" name="Shape 11"/>
          <p:cNvSpPr/>
          <p:nvPr/>
        </p:nvSpPr>
        <p:spPr>
          <a:xfrm>
            <a:off x="7065228" y="3542228"/>
            <a:ext cx="499943" cy="499943"/>
          </a:xfrm>
          <a:prstGeom prst="roundRect">
            <a:avLst>
              <a:gd name="adj" fmla="val 20000"/>
            </a:avLst>
          </a:prstGeom>
          <a:solidFill>
            <a:srgbClr val="DADBF1"/>
          </a:solidFill>
          <a:ln w="7620">
            <a:solidFill>
              <a:srgbClr val="C0C1D7"/>
            </a:solidFill>
            <a:prstDash val="solid"/>
          </a:ln>
        </p:spPr>
      </p:sp>
      <p:sp>
        <p:nvSpPr>
          <p:cNvPr id="15" name="Text 12"/>
          <p:cNvSpPr/>
          <p:nvPr/>
        </p:nvSpPr>
        <p:spPr>
          <a:xfrm>
            <a:off x="7215128" y="3583900"/>
            <a:ext cx="200025" cy="416481"/>
          </a:xfrm>
          <a:prstGeom prst="rect">
            <a:avLst/>
          </a:prstGeom>
          <a:noFill/>
          <a:ln/>
        </p:spPr>
        <p:txBody>
          <a:bodyPr wrap="none" rtlCol="0" anchor="t"/>
          <a:lstStyle/>
          <a:p>
            <a:pPr algn="ctr" indent="0" marL="0">
              <a:lnSpc>
                <a:spcPts val="3281"/>
              </a:lnSpc>
              <a:buNone/>
            </a:pPr>
            <a:r>
              <a:rPr lang="en-US" sz="2624" b="1" spc="-79" kern="0" dirty="0">
                <a:solidFill>
                  <a:srgbClr val="272525"/>
                </a:solidFill>
                <a:latin typeface="Inter" pitchFamily="34" charset="0"/>
                <a:ea typeface="Inter" pitchFamily="34" charset="-122"/>
                <a:cs typeface="Inter" pitchFamily="34" charset="-120"/>
              </a:rPr>
              <a:t>2</a:t>
            </a:r>
            <a:endParaRPr lang="en-US" sz="2624" dirty="0"/>
          </a:p>
        </p:txBody>
      </p:sp>
      <p:sp>
        <p:nvSpPr>
          <p:cNvPr id="16" name="Text 13"/>
          <p:cNvSpPr/>
          <p:nvPr/>
        </p:nvSpPr>
        <p:spPr>
          <a:xfrm>
            <a:off x="8537258" y="3590806"/>
            <a:ext cx="2777490"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Motion Correction</a:t>
            </a:r>
            <a:endParaRPr lang="en-US" sz="2187" dirty="0"/>
          </a:p>
        </p:txBody>
      </p:sp>
      <p:sp>
        <p:nvSpPr>
          <p:cNvPr id="17" name="Text 14"/>
          <p:cNvSpPr/>
          <p:nvPr/>
        </p:nvSpPr>
        <p:spPr>
          <a:xfrm>
            <a:off x="8537258" y="4071223"/>
            <a:ext cx="4055150" cy="1421606"/>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Align your images to compensate for head motion, ensuring that your analysis is not biased by subject movement.</a:t>
            </a:r>
            <a:endParaRPr lang="en-US" sz="1750" dirty="0"/>
          </a:p>
        </p:txBody>
      </p:sp>
      <p:sp>
        <p:nvSpPr>
          <p:cNvPr id="18" name="Shape 15"/>
          <p:cNvSpPr/>
          <p:nvPr/>
        </p:nvSpPr>
        <p:spPr>
          <a:xfrm>
            <a:off x="6287631" y="5054144"/>
            <a:ext cx="777597" cy="44410"/>
          </a:xfrm>
          <a:prstGeom prst="roundRect">
            <a:avLst>
              <a:gd name="adj" fmla="val 225151"/>
            </a:avLst>
          </a:prstGeom>
          <a:solidFill>
            <a:srgbClr val="C0C1D7"/>
          </a:solidFill>
          <a:ln/>
        </p:spPr>
      </p:sp>
      <p:sp>
        <p:nvSpPr>
          <p:cNvPr id="19" name="Shape 16"/>
          <p:cNvSpPr/>
          <p:nvPr/>
        </p:nvSpPr>
        <p:spPr>
          <a:xfrm>
            <a:off x="7065228" y="4826437"/>
            <a:ext cx="499943" cy="499943"/>
          </a:xfrm>
          <a:prstGeom prst="roundRect">
            <a:avLst>
              <a:gd name="adj" fmla="val 20000"/>
            </a:avLst>
          </a:prstGeom>
          <a:solidFill>
            <a:srgbClr val="DADBF1"/>
          </a:solidFill>
          <a:ln w="7620">
            <a:solidFill>
              <a:srgbClr val="C0C1D7"/>
            </a:solidFill>
            <a:prstDash val="solid"/>
          </a:ln>
        </p:spPr>
      </p:sp>
      <p:sp>
        <p:nvSpPr>
          <p:cNvPr id="20" name="Text 17"/>
          <p:cNvSpPr/>
          <p:nvPr/>
        </p:nvSpPr>
        <p:spPr>
          <a:xfrm>
            <a:off x="7210246" y="4868108"/>
            <a:ext cx="209788" cy="416481"/>
          </a:xfrm>
          <a:prstGeom prst="rect">
            <a:avLst/>
          </a:prstGeom>
          <a:noFill/>
          <a:ln/>
        </p:spPr>
        <p:txBody>
          <a:bodyPr wrap="none" rtlCol="0" anchor="t"/>
          <a:lstStyle/>
          <a:p>
            <a:pPr algn="ctr" indent="0" marL="0">
              <a:lnSpc>
                <a:spcPts val="3281"/>
              </a:lnSpc>
              <a:buNone/>
            </a:pPr>
            <a:r>
              <a:rPr lang="en-US" sz="2624" b="1" spc="-79" kern="0" dirty="0">
                <a:solidFill>
                  <a:srgbClr val="272525"/>
                </a:solidFill>
                <a:latin typeface="Inter" pitchFamily="34" charset="0"/>
                <a:ea typeface="Inter" pitchFamily="34" charset="-122"/>
                <a:cs typeface="Inter" pitchFamily="34" charset="-120"/>
              </a:rPr>
              <a:t>3</a:t>
            </a:r>
            <a:endParaRPr lang="en-US" sz="2624" dirty="0"/>
          </a:p>
        </p:txBody>
      </p:sp>
      <p:sp>
        <p:nvSpPr>
          <p:cNvPr id="21" name="Text 18"/>
          <p:cNvSpPr/>
          <p:nvPr/>
        </p:nvSpPr>
        <p:spPr>
          <a:xfrm>
            <a:off x="3315653" y="4875014"/>
            <a:ext cx="2777490" cy="347186"/>
          </a:xfrm>
          <a:prstGeom prst="rect">
            <a:avLst/>
          </a:prstGeom>
          <a:noFill/>
          <a:ln/>
        </p:spPr>
        <p:txBody>
          <a:bodyPr wrap="none" rtlCol="0" anchor="t"/>
          <a:lstStyle/>
          <a:p>
            <a:pPr algn="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Spatial Normalization</a:t>
            </a:r>
            <a:endParaRPr lang="en-US" sz="2187" dirty="0"/>
          </a:p>
        </p:txBody>
      </p:sp>
      <p:sp>
        <p:nvSpPr>
          <p:cNvPr id="22" name="Text 19"/>
          <p:cNvSpPr/>
          <p:nvPr/>
        </p:nvSpPr>
        <p:spPr>
          <a:xfrm>
            <a:off x="2037993" y="5355431"/>
            <a:ext cx="4055150" cy="1421606"/>
          </a:xfrm>
          <a:prstGeom prst="rect">
            <a:avLst/>
          </a:prstGeom>
          <a:noFill/>
          <a:ln/>
        </p:spPr>
        <p:txBody>
          <a:bodyPr wrap="square" rtlCol="0" anchor="t"/>
          <a:lstStyle/>
          <a:p>
            <a:pPr algn="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Transform your images to a common standard space, making it easier to compare results across subjects and studies.</a:t>
            </a:r>
            <a:endParaRPr lang="en-US" sz="1750"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45</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2024-04-24T20:17:30Z</dcterms:created>
  <dcterms:modified xsi:type="dcterms:W3CDTF">2024-04-24T20:17:30Z</dcterms:modified>
</cp:coreProperties>
</file>